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Women Superintendents Nationwide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1930</c:v>
                </c:pt>
                <c:pt idx="1">
                  <c:v>1970</c:v>
                </c:pt>
                <c:pt idx="2">
                  <c:v>1993</c:v>
                </c:pt>
                <c:pt idx="3">
                  <c:v>2000</c:v>
                </c:pt>
                <c:pt idx="4">
                  <c:v>2007</c:v>
                </c:pt>
                <c:pt idx="5">
                  <c:v>2012</c:v>
                </c:pt>
                <c:pt idx="6">
                  <c:v>2016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30</c:v>
                </c:pt>
                <c:pt idx="1">
                  <c:v>3</c:v>
                </c:pt>
                <c:pt idx="2">
                  <c:v>6.7</c:v>
                </c:pt>
                <c:pt idx="3">
                  <c:v>13.2</c:v>
                </c:pt>
                <c:pt idx="4">
                  <c:v>21.7</c:v>
                </c:pt>
                <c:pt idx="5">
                  <c:v>23</c:v>
                </c:pt>
                <c:pt idx="6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C8-4E30-BE0C-F82A8EDCFEE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29512607"/>
        <c:axId val="1929526335"/>
      </c:lineChart>
      <c:catAx>
        <c:axId val="192951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526335"/>
        <c:crosses val="autoZero"/>
        <c:auto val="1"/>
        <c:lblAlgn val="ctr"/>
        <c:lblOffset val="100"/>
        <c:noMultiLvlLbl val="0"/>
      </c:catAx>
      <c:valAx>
        <c:axId val="192952633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9512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sa.org/SchoolAdministratorArticle.aspx?id=14492" TargetMode="External"/><Relationship Id="rId2" Type="http://schemas.openxmlformats.org/officeDocument/2006/relationships/hyperlink" Target="mailto:tglass@memphis.ed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araleeshriver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Women In Leadership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895807"/>
          </a:xfrm>
        </p:spPr>
        <p:txBody>
          <a:bodyPr>
            <a:normAutofit/>
          </a:bodyPr>
          <a:lstStyle/>
          <a:p>
            <a:r>
              <a:rPr lang="en-US" dirty="0"/>
              <a:t>      MASA Conference ~ Grand Traverse Resort ~ September 20, 2016</a:t>
            </a:r>
          </a:p>
          <a:p>
            <a:endParaRPr lang="en-US" dirty="0"/>
          </a:p>
          <a:p>
            <a:pPr algn="r"/>
            <a:r>
              <a:rPr lang="en-US" dirty="0"/>
              <a:t>Susan Wakefield,  Wakefield Consulting, LLC</a:t>
            </a:r>
          </a:p>
          <a:p>
            <a:pPr algn="r"/>
            <a:r>
              <a:rPr lang="en-US" dirty="0"/>
              <a:t>Sara Shriver, SLS Consulting, LLC</a:t>
            </a:r>
          </a:p>
        </p:txBody>
      </p:sp>
    </p:spTree>
    <p:extLst>
      <p:ext uri="{BB962C8B-B14F-4D97-AF65-F5344CB8AC3E}">
        <p14:creationId xmlns:p14="http://schemas.microsoft.com/office/powerpoint/2010/main" val="2132308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/>
              <a:t>"2000 Study of the American School Superintendency." </a:t>
            </a:r>
            <a:br>
              <a:rPr lang="en-US" dirty="0"/>
            </a:br>
            <a:r>
              <a:rPr lang="en-US" dirty="0"/>
              <a:t>A study by Thomas E Glass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AASA’s latest 10-year examination of the profession, women accounted for 297 of the 2,262 superintendents who responded to the 90-item survey. The analysis of this data lends insights on the lack of better representation of women in the superintendency.</a:t>
            </a:r>
          </a:p>
        </p:txBody>
      </p:sp>
    </p:spTree>
    <p:extLst>
      <p:ext uri="{BB962C8B-B14F-4D97-AF65-F5344CB8AC3E}">
        <p14:creationId xmlns:p14="http://schemas.microsoft.com/office/powerpoint/2010/main" val="1958960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i="1" dirty="0">
                <a:latin typeface="Arial" panose="020B0604020202020204" pitchFamily="34" charset="0"/>
              </a:rPr>
              <a:t>Women are not in positions that normally lead to the superintendency.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superintendents come from the secondary level and most females are elementary teachers.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Secondary teachers have more experiences that can move them into administration and the first step toward the superintendency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58284" y="1205596"/>
            <a:ext cx="37590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#1</a:t>
            </a:r>
            <a:r>
              <a:rPr kumimoji="0" lang="en-US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Poorly Positioned</a:t>
            </a:r>
          </a:p>
        </p:txBody>
      </p:sp>
    </p:spTree>
    <p:extLst>
      <p:ext uri="{BB962C8B-B14F-4D97-AF65-F5344CB8AC3E}">
        <p14:creationId xmlns:p14="http://schemas.microsoft.com/office/powerpoint/2010/main" val="89272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#2 Lack of Credentials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Women are not gaining superintendent’s credentials in preparation programs.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10 percent of women in doctoral programs are opting to earn the superintendency credential along with their educational specialist or doctoral degree.</a:t>
            </a:r>
          </a:p>
        </p:txBody>
      </p:sp>
    </p:spTree>
    <p:extLst>
      <p:ext uri="{BB962C8B-B14F-4D97-AF65-F5344CB8AC3E}">
        <p14:creationId xmlns:p14="http://schemas.microsoft.com/office/powerpoint/2010/main" val="1841097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#3 Lack of Credentials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Women are not as experienced nor as interested in districtwide fiscal management as men.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Very few of the women in the study had personnel or fiscal responsibilities.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One third of the women in the study said the Board hired them to be an instructional leader.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9772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#4 Personal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i="1" dirty="0">
                <a:latin typeface="Arial" panose="020B0604020202020204" pitchFamily="34" charset="0"/>
                <a:cs typeface="Arial" panose="020B0604020202020204" pitchFamily="34" charset="0"/>
              </a:rPr>
              <a:t>Women are not interested in the superintendency for personal reasons.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Women administrators spend more time in the classroom than men before making the shift to administration.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Typically women like a better balance of home and work; superintendents spend 50+ hours away from home a week.</a:t>
            </a:r>
          </a:p>
        </p:txBody>
      </p:sp>
    </p:spTree>
    <p:extLst>
      <p:ext uri="{BB962C8B-B14F-4D97-AF65-F5344CB8AC3E}">
        <p14:creationId xmlns:p14="http://schemas.microsoft.com/office/powerpoint/2010/main" val="3891457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#5 Glass Ceiling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698171"/>
            <a:ext cx="9603275" cy="37681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i="1" dirty="0">
                <a:latin typeface="Arial" panose="020B0604020202020204" pitchFamily="34" charset="0"/>
                <a:cs typeface="Arial" panose="020B0604020202020204" pitchFamily="34" charset="0"/>
              </a:rPr>
              <a:t>School boards are reluctant to hire women superintendents.</a:t>
            </a:r>
          </a:p>
          <a:p>
            <a:r>
              <a:rPr lang="en-US" sz="2800" dirty="0"/>
              <a:t>82 percent of women superintendents in the AASA study indicated school board members do not see them as strong managers</a:t>
            </a:r>
          </a:p>
          <a:p>
            <a:r>
              <a:rPr lang="en-US" sz="2800" dirty="0"/>
              <a:t> 76 percent felt school boards did not view them as capable of handling district finances. </a:t>
            </a:r>
          </a:p>
          <a:p>
            <a:r>
              <a:rPr lang="en-US" sz="2800" dirty="0"/>
              <a:t>61 percent felt that a glass ceiling existed in school management, which lessened their chances of being selected.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08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#6 Glass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i="1" dirty="0">
                <a:latin typeface="Arial" panose="020B0604020202020204" pitchFamily="34" charset="0"/>
                <a:cs typeface="Arial" panose="020B0604020202020204" pitchFamily="34" charset="0"/>
              </a:rPr>
              <a:t>Women enter the field of education for different purposes.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Women today who choose to enter education as a career may want to be teachers, not administrators; hence so few women superintendents.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79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#7 Glass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724297"/>
            <a:ext cx="9603275" cy="37420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i="1" dirty="0">
                <a:latin typeface="Arial" panose="020B0604020202020204" pitchFamily="34" charset="0"/>
                <a:cs typeface="Arial" panose="020B0604020202020204" pitchFamily="34" charset="0"/>
              </a:rPr>
              <a:t>Women enter too late.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Women take several years for child-rearing. Men start their move into administration at about age 27. Women start at age 30 or later.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Women move into the superintendent positions at about age 50, and with retirement just a few years away choose not to pursue a career change.</a:t>
            </a:r>
          </a:p>
        </p:txBody>
      </p:sp>
    </p:spTree>
    <p:extLst>
      <p:ext uri="{BB962C8B-B14F-4D97-AF65-F5344CB8AC3E}">
        <p14:creationId xmlns:p14="http://schemas.microsoft.com/office/powerpoint/2010/main" val="1311001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Four Strategies to Pursue for Women in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Strategy 1: Change the nature of the superintendency.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More time and funds for central office administrators to share the work load and develop mentors for up and coming superintendents.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7519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Four Strategies to Pursue for Women in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Strategy 2: Boards should make it possible for women superintendents to excel in what they like to do. </a:t>
            </a:r>
          </a:p>
          <a:p>
            <a:pPr marL="0" indent="0">
              <a:buNone/>
            </a:pP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Shift budget and policy to Assistant Superintendents and allow Superintendents to do more of the curriculum and instruction to improve student achievement on high stakes state assessments.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0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 of Female Superintendents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672046"/>
            <a:ext cx="9603275" cy="3794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1909 – Ella Young – Chicago – First Female Superintendent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748352"/>
              </p:ext>
            </p:extLst>
          </p:nvPr>
        </p:nvGraphicFramePr>
        <p:xfrm>
          <a:off x="3052232" y="2328935"/>
          <a:ext cx="5759350" cy="319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066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Four Strategies to Pursue for Women in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Strategy 3: States and higher education institutions should provide incentives to women to gain the superintendent’s certificate.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State-funded yearlong internships would allow leaders to gain and understanding of the positions and mentors may help to influence future superintendents.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8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Four Strategies to Pursue for Women in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Strategy 4: Districts and search firms should be rewarded by states for hiring women or minority superintendents.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Financial incentives might be given by states to schools districts that hire women or minority superintendents. One possibility: a grant equal to the first-year salary.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16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"2000 Study of the American School Superintendency." </a:t>
            </a:r>
            <a:br>
              <a:rPr lang="en-US" dirty="0"/>
            </a:br>
            <a:r>
              <a:rPr lang="en-US" dirty="0"/>
              <a:t>A study by Thomas E Glass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more information on the most recent 10 year studies by Thomas E Glass,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tglass@memphis.edu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http://www.aasa.org/SchoolAdministratorArticle.aspx?id=14492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9858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Turn and Talk at your table about the research shared.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Think of one new learning you had.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Think of one question that has been raised?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ready to share out one idea: either new learning or question raised.</a:t>
            </a:r>
          </a:p>
        </p:txBody>
      </p:sp>
    </p:spTree>
    <p:extLst>
      <p:ext uri="{BB962C8B-B14F-4D97-AF65-F5344CB8AC3E}">
        <p14:creationId xmlns:p14="http://schemas.microsoft.com/office/powerpoint/2010/main" val="1847641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Susan Wakefield – </a:t>
            </a:r>
            <a:r>
              <a:rPr lang="en-US" u="sng" dirty="0">
                <a:solidFill>
                  <a:srgbClr val="0070C0"/>
                </a:solidFill>
              </a:rPr>
              <a:t>susan@wakefieldconsultingllc.com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Sara Shriver – </a:t>
            </a:r>
            <a:r>
              <a:rPr lang="en-US" dirty="0">
                <a:hlinkClick r:id="rId2"/>
              </a:rPr>
              <a:t>saraleeshriver@gmail.com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634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 of Female Superintendents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In 2012, 23% of superintendents were women, while 76% of teachers and 52% of principals were women</a:t>
            </a:r>
          </a:p>
          <a:p>
            <a:endParaRPr lang="en-US" sz="2400" dirty="0"/>
          </a:p>
          <a:p>
            <a:r>
              <a:rPr lang="en-US" sz="2400" dirty="0"/>
              <a:t>Although there has been a steady increase in female superintendents, the average increase annually is only .07%.  At this rate, it will take 77 years before female superintendents are represented proportionally.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1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371865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u="sng" dirty="0"/>
              <a:t>LEAN IN </a:t>
            </a:r>
            <a:br>
              <a:rPr lang="en-US" dirty="0"/>
            </a:br>
            <a:r>
              <a:rPr lang="en-US" dirty="0"/>
              <a:t>Sheryl Sandberg 2014 </a:t>
            </a:r>
            <a:br>
              <a:rPr lang="en-US" dirty="0"/>
            </a:br>
            <a:r>
              <a:rPr lang="en-US" dirty="0"/>
              <a:t>Chapter 3 Success and Likeability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2003 – Heidi/Howard Study (Columbia Business &amp; New York University)</a:t>
            </a:r>
          </a:p>
          <a:p>
            <a:r>
              <a:rPr lang="en-US" dirty="0"/>
              <a:t>Real life entrepreneur, successful venture capitalist</a:t>
            </a:r>
          </a:p>
          <a:p>
            <a:r>
              <a:rPr lang="en-US" dirty="0"/>
              <a:t>Outgoing personality, vast personal and professional network</a:t>
            </a:r>
          </a:p>
          <a:p>
            <a:r>
              <a:rPr lang="en-US" dirty="0"/>
              <a:t> Two groups – both respected, but Howard came across as the more appealing colleague</a:t>
            </a:r>
          </a:p>
          <a:p>
            <a:r>
              <a:rPr lang="en-US" dirty="0"/>
              <a:t>Heidi was described as being selfish, not “the type of person you would want to hire or work for”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0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LEAN IN</a:t>
            </a:r>
            <a:br>
              <a:rPr lang="en-US" u="sng" dirty="0"/>
            </a:br>
            <a:r>
              <a:rPr lang="en-US" sz="18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characterize men and women in opposition to each other</a:t>
            </a:r>
          </a:p>
          <a:p>
            <a:r>
              <a:rPr lang="en-US" dirty="0"/>
              <a:t>Professional achievement and all the associated traits get assigned to the men column</a:t>
            </a:r>
          </a:p>
          <a:p>
            <a:r>
              <a:rPr lang="en-US" dirty="0"/>
              <a:t>Heidi focused on her career, amassed power and therefore, violated our stereotypical expectations for women</a:t>
            </a:r>
          </a:p>
          <a:p>
            <a:r>
              <a:rPr lang="en-US" dirty="0"/>
              <a:t>Howard did the exact same thing and therefore, lived up to the expectations we have for men</a:t>
            </a:r>
          </a:p>
          <a:p>
            <a:r>
              <a:rPr lang="en-US" dirty="0"/>
              <a:t>End result – We like Howard and we dislike Heidi.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3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Stereotypes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Men – Providers, decisive, driven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Women – Caregivers, sensitive, communal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395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Female Superintendents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Women who do this work are often recognized for their success but are:</a:t>
            </a:r>
          </a:p>
          <a:p>
            <a:pPr lvl="1"/>
            <a:r>
              <a:rPr lang="en-US" sz="2000" dirty="0"/>
              <a:t>not as well liked by their peers.</a:t>
            </a:r>
          </a:p>
          <a:p>
            <a:pPr lvl="1"/>
            <a:r>
              <a:rPr lang="en-US" sz="2000" dirty="0"/>
              <a:t>viewed as too aggressive.</a:t>
            </a:r>
          </a:p>
          <a:p>
            <a:pPr lvl="1"/>
            <a:r>
              <a:rPr lang="en-US" sz="2000" dirty="0"/>
              <a:t>perceived as not a team player. </a:t>
            </a:r>
          </a:p>
          <a:p>
            <a:pPr lvl="1"/>
            <a:r>
              <a:rPr lang="en-US" sz="2000" dirty="0"/>
              <a:t>seen as a bit too political.</a:t>
            </a:r>
          </a:p>
          <a:p>
            <a:pPr lvl="1"/>
            <a:r>
              <a:rPr lang="en-US" sz="2000" dirty="0"/>
              <a:t>seemingly non-trustworthy. </a:t>
            </a:r>
          </a:p>
          <a:p>
            <a:pPr lvl="1"/>
            <a:r>
              <a:rPr lang="en-US" sz="2000" dirty="0"/>
              <a:t>referred to as difficult. </a:t>
            </a:r>
          </a:p>
        </p:txBody>
      </p:sp>
    </p:spTree>
    <p:extLst>
      <p:ext uri="{BB962C8B-B14F-4D97-AF65-F5344CB8AC3E}">
        <p14:creationId xmlns:p14="http://schemas.microsoft.com/office/powerpoint/2010/main" val="54511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LEAN IN</a:t>
            </a:r>
            <a:br>
              <a:rPr lang="en-US" u="sng" dirty="0"/>
            </a:br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The world wants us to be less like Heidi and more like Howard. 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 if we are driven and focused on results, rather than pleasing others, we are acting like a man and people will dislike us.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 we find ourselves down-playing our achievements, expressing self-doubt, apologizing; all so we are likable.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6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Where are all the Women Superintendents?</a:t>
            </a:r>
            <a:br>
              <a:rPr lang="en-US" dirty="0"/>
            </a:br>
            <a:r>
              <a:rPr lang="en-US" sz="2700" dirty="0"/>
              <a:t>Thomas E Glass</a:t>
            </a:r>
            <a:br>
              <a:rPr lang="en-US" sz="2700" dirty="0"/>
            </a:br>
            <a:r>
              <a:rPr lang="en-US" sz="2000" dirty="0"/>
              <a:t>American Association of School Administrators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Of our nation’s 13,728 superintendents, 1,984 today are women. Yet 72 percent of all K-12 educators in this country are women, according to the U.S. Department of Education.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84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106</TotalTime>
  <Words>1032</Words>
  <Application>Microsoft Office PowerPoint</Application>
  <PresentationFormat>Widescreen</PresentationFormat>
  <Paragraphs>102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Century Gothic</vt:lpstr>
      <vt:lpstr>Gallery</vt:lpstr>
      <vt:lpstr>Women In Leadership</vt:lpstr>
      <vt:lpstr>History of Female Superintendents</vt:lpstr>
      <vt:lpstr>History of Female Superintendents</vt:lpstr>
      <vt:lpstr>LEAN IN  Sheryl Sandberg 2014  Chapter 3 Success and Likeability</vt:lpstr>
      <vt:lpstr>LEAN IN Continued</vt:lpstr>
      <vt:lpstr>Stereotypes </vt:lpstr>
      <vt:lpstr>Female Superintendents</vt:lpstr>
      <vt:lpstr>LEAN IN Continued</vt:lpstr>
      <vt:lpstr>Where are all the Women Superintendents? Thomas E Glass American Association of School Administrators </vt:lpstr>
      <vt:lpstr>"2000 Study of the American School Superintendency."  A study by Thomas E Glass</vt:lpstr>
      <vt:lpstr>#1 Poorly Positioned</vt:lpstr>
      <vt:lpstr>#2 Lack of Credentials</vt:lpstr>
      <vt:lpstr>#3 Lack of Credentials</vt:lpstr>
      <vt:lpstr>#4 Personal Preferences</vt:lpstr>
      <vt:lpstr>#5 Glass Ceiling</vt:lpstr>
      <vt:lpstr>#6 Glass Ceiling</vt:lpstr>
      <vt:lpstr>#7 Glass Ceiling</vt:lpstr>
      <vt:lpstr>Four Strategies to Pursue for Women in Leadership</vt:lpstr>
      <vt:lpstr>Four Strategies to Pursue for Women in Leadership</vt:lpstr>
      <vt:lpstr>Four Strategies to Pursue for Women in Leadership</vt:lpstr>
      <vt:lpstr>Four Strategies to Pursue for Women in Leadership</vt:lpstr>
      <vt:lpstr>"2000 Study of the American School Superintendency."  A study by Thomas E Glass</vt:lpstr>
      <vt:lpstr>Thoughts?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Leadership</dc:title>
  <dc:creator>Sara Shriver</dc:creator>
  <cp:lastModifiedBy>Susan Wakefield</cp:lastModifiedBy>
  <cp:revision>12</cp:revision>
  <dcterms:created xsi:type="dcterms:W3CDTF">2016-09-20T03:01:25Z</dcterms:created>
  <dcterms:modified xsi:type="dcterms:W3CDTF">2016-09-20T15:33:21Z</dcterms:modified>
</cp:coreProperties>
</file>