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64" r:id="rId3"/>
  </p:sldMasterIdLst>
  <p:notesMasterIdLst>
    <p:notesMasterId r:id="rId18"/>
  </p:notesMasterIdLst>
  <p:handoutMasterIdLst>
    <p:handoutMasterId r:id="rId19"/>
  </p:handoutMasterIdLst>
  <p:sldIdLst>
    <p:sldId id="256" r:id="rId4"/>
    <p:sldId id="259" r:id="rId5"/>
    <p:sldId id="260" r:id="rId6"/>
    <p:sldId id="263" r:id="rId7"/>
    <p:sldId id="264" r:id="rId8"/>
    <p:sldId id="267" r:id="rId9"/>
    <p:sldId id="275" r:id="rId10"/>
    <p:sldId id="265" r:id="rId11"/>
    <p:sldId id="274" r:id="rId12"/>
    <p:sldId id="273" r:id="rId13"/>
    <p:sldId id="262" r:id="rId14"/>
    <p:sldId id="261" r:id="rId15"/>
    <p:sldId id="271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1" autoAdjust="0"/>
    <p:restoredTop sz="94660"/>
  </p:normalViewPr>
  <p:slideViewPr>
    <p:cSldViewPr>
      <p:cViewPr varScale="1">
        <p:scale>
          <a:sx n="87" d="100"/>
          <a:sy n="87" d="100"/>
        </p:scale>
        <p:origin x="-16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4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6F6AB9-0C2C-45B9-84D3-BA660BC5E999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D26DC3-DC39-4AA5-A251-6C297272A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4070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75D22F-9BDD-450F-8F7E-97A5FC9F4BFE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DFE758-AD7C-45F1-96B0-8C4373AF9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31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1ACE4E-DDA1-41CF-A64A-769591CDB7B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537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9DF6-BB0E-486E-A028-FD884989F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68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9DF6-BB0E-486E-A028-FD884989F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295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9DF6-BB0E-486E-A028-FD884989F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67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33CC33"/>
                </a:solidFill>
              </a:defRPr>
            </a:lvl1pPr>
          </a:lstStyle>
          <a:p>
            <a:fld id="{50175BB7-117A-4BD7-8546-00C8B7C69A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145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70000"/>
              </a:lnSpc>
              <a:defRPr b="1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360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360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 sz="360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defRPr sz="360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4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6520" y="6356350"/>
            <a:ext cx="2346960" cy="365125"/>
          </a:xfrm>
        </p:spPr>
        <p:txBody>
          <a:bodyPr/>
          <a:lstStyle>
            <a:lvl1pPr>
              <a:defRPr sz="100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50175BB7-117A-4BD7-8546-00C8B7C69A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8209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5BB7-117A-4BD7-8546-00C8B7C69A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3762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253BF-F5B4-4AE4-AA16-DA79F435118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430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2A2FFA-AD42-4C0C-B3EF-172AA190218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225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9ADE1C-C438-49CF-AE63-FBF3180C5A3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1671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BF53F8-7AEF-4658-8FCC-E8E17F080908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39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DBB1B-6694-4E6A-B4BC-9F161AC50DC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867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9DF6-BB0E-486E-A028-FD884989F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3147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9FB382-E8BF-4394-9DCA-0ECB4D5426E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5066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684F1-71C4-4BFB-A783-9BDF474059DB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2600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92B49-3A08-4AC2-8B66-C4AD43EFECE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6525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16446-AE86-4897-A899-317CBB11C49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2389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F4652-6989-4CC2-91F9-42017C5C4BC3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7557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E2ADDA-5957-4CE6-927A-36EFF946ABDB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3442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75434BB-3306-4425-AD7B-9322294825B2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8512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041BD77-9BCC-43E9-9354-FCBC20FA6B8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768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9DF6-BB0E-486E-A028-FD884989F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021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9DF6-BB0E-486E-A028-FD884989F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73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9DF6-BB0E-486E-A028-FD884989F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82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9DF6-BB0E-486E-A028-FD884989F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174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9DF6-BB0E-486E-A028-FD884989F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337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9DF6-BB0E-486E-A028-FD884989F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23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9DF6-BB0E-486E-A028-FD884989F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869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29DF6-BB0E-486E-A028-FD884989F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032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33CC33"/>
                </a:solidFill>
              </a:defRPr>
            </a:lvl1pPr>
          </a:lstStyle>
          <a:p>
            <a:fld id="{50175BB7-117A-4BD7-8546-00C8B7C69A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263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789705A-C293-4693-B011-2DEE1DFAE7A4}" type="slidenum">
              <a:rPr 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41713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609600"/>
            <a:ext cx="77724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r>
              <a:rPr lang="en-US" sz="5400" dirty="0" smtClean="0">
                <a:solidFill>
                  <a:srgbClr val="00FF00"/>
                </a:solidFill>
              </a:rPr>
              <a:t>Upcoming Millage Election  </a:t>
            </a:r>
            <a:br>
              <a:rPr lang="en-US" sz="5400" dirty="0" smtClean="0">
                <a:solidFill>
                  <a:srgbClr val="00FF00"/>
                </a:solidFill>
              </a:rPr>
            </a:br>
            <a:r>
              <a:rPr lang="en-US" sz="5400" dirty="0" smtClean="0">
                <a:solidFill>
                  <a:srgbClr val="00FF00"/>
                </a:solidFill>
              </a:rPr>
              <a:t>Byron Area Schools</a:t>
            </a:r>
            <a:endParaRPr lang="en-US" sz="5400" b="1" dirty="0">
              <a:solidFill>
                <a:srgbClr val="00FF00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343400" y="3886200"/>
            <a:ext cx="5867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endParaRPr lang="en-US" sz="3200" dirty="0">
              <a:solidFill>
                <a:srgbClr val="00FF00"/>
              </a:solidFill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3505200"/>
            <a:ext cx="84582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>
              <a:solidFill>
                <a:srgbClr val="33CC33"/>
              </a:solidFill>
            </a:endParaRPr>
          </a:p>
          <a:p>
            <a:endParaRPr lang="en-US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79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algn="l"/>
            <a:r>
              <a:rPr lang="en-US" sz="3600" dirty="0">
                <a:solidFill>
                  <a:srgbClr val="66FF66"/>
                </a:solidFill>
              </a:rPr>
              <a:t>So, let’s assume that. . 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 anchor="ctr"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rgbClr val="59DE3A"/>
                </a:solidFill>
              </a:rPr>
              <a:t>STATE calculates “Foundation Allowance” to be:            $100.00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800" b="1" dirty="0">
              <a:solidFill>
                <a:srgbClr val="59DE3A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solidFill>
                  <a:srgbClr val="59DE3A"/>
                </a:solidFill>
              </a:rPr>
              <a:t>	Remember:  “Foundation Allowance” is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solidFill>
                  <a:srgbClr val="59DE3A"/>
                </a:solidFill>
              </a:rPr>
              <a:t>	the SUM of the 18 mill tax AND an amount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solidFill>
                  <a:srgbClr val="59DE3A"/>
                </a:solidFill>
              </a:rPr>
              <a:t>	allocated from the STATE.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800" dirty="0">
              <a:solidFill>
                <a:srgbClr val="59DE3A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rgbClr val="59DE3A"/>
                </a:solidFill>
              </a:rPr>
              <a:t>IF. . 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solidFill>
                  <a:srgbClr val="59DE3A"/>
                </a:solidFill>
              </a:rPr>
              <a:t>		18 mills generates  </a:t>
            </a:r>
            <a:r>
              <a:rPr lang="en-US" sz="1800" b="1" dirty="0">
                <a:solidFill>
                  <a:srgbClr val="59DE3A"/>
                </a:solidFill>
              </a:rPr>
              <a:t>                                                    $30.00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solidFill>
                  <a:srgbClr val="59DE3A"/>
                </a:solidFill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rgbClr val="59DE3A"/>
                </a:solidFill>
              </a:rPr>
              <a:t>THEN,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solidFill>
                  <a:srgbClr val="59DE3A"/>
                </a:solidFill>
              </a:rPr>
              <a:t>		State would contribute:</a:t>
            </a:r>
            <a:r>
              <a:rPr lang="en-US" sz="1800" b="1" dirty="0">
                <a:solidFill>
                  <a:srgbClr val="59DE3A"/>
                </a:solidFill>
              </a:rPr>
              <a:t>                                              $70.00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solidFill>
                  <a:srgbClr val="59DE3A"/>
                </a:solidFill>
              </a:rPr>
              <a:t>                           </a:t>
            </a:r>
            <a:r>
              <a:rPr lang="en-US" sz="1800" b="1" dirty="0">
                <a:solidFill>
                  <a:srgbClr val="59DE3A"/>
                </a:solidFill>
              </a:rPr>
              <a:t>FOR A TOTAL OF:                                     $100.00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800" dirty="0">
              <a:solidFill>
                <a:srgbClr val="59DE3A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800" b="1" dirty="0">
              <a:solidFill>
                <a:srgbClr val="59DE3A"/>
              </a:solidFill>
            </a:endParaRP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H="1">
            <a:off x="5334000" y="1447800"/>
            <a:ext cx="9144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5334000" y="3505200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36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18 </a:t>
            </a:r>
            <a:r>
              <a:rPr lang="en-US" sz="3200" dirty="0"/>
              <a:t>MILLS IN BYRON AREA </a:t>
            </a:r>
            <a:r>
              <a:rPr lang="en-US" sz="3200" dirty="0" smtClean="0"/>
              <a:t>SCHOOLS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77500" lnSpcReduction="20000"/>
          </a:bodyPr>
          <a:lstStyle/>
          <a:p>
            <a:r>
              <a:rPr lang="en-US" dirty="0" smtClean="0"/>
              <a:t>Current </a:t>
            </a:r>
            <a:r>
              <a:rPr lang="en-US" dirty="0"/>
              <a:t>18 mills </a:t>
            </a:r>
            <a:r>
              <a:rPr lang="en-US" dirty="0" smtClean="0"/>
              <a:t>was </a:t>
            </a:r>
            <a:r>
              <a:rPr lang="en-US" dirty="0"/>
              <a:t>approved by the voters in 1994 for 20 years</a:t>
            </a:r>
          </a:p>
          <a:p>
            <a:pPr lvl="0"/>
            <a:r>
              <a:rPr lang="en-US" dirty="0"/>
              <a:t>Authorization </a:t>
            </a:r>
            <a:r>
              <a:rPr lang="en-US" dirty="0" smtClean="0"/>
              <a:t>expires </a:t>
            </a:r>
            <a:r>
              <a:rPr lang="en-US" dirty="0"/>
              <a:t>in 2013</a:t>
            </a:r>
          </a:p>
          <a:p>
            <a:pPr lvl="0"/>
            <a:r>
              <a:rPr lang="en-US" dirty="0"/>
              <a:t>School board elections are no longer held every year</a:t>
            </a:r>
          </a:p>
          <a:p>
            <a:pPr lvl="0"/>
            <a:r>
              <a:rPr lang="en-US" dirty="0"/>
              <a:t>November 2012 is a regular school board election</a:t>
            </a:r>
          </a:p>
          <a:p>
            <a:pPr lvl="0"/>
            <a:r>
              <a:rPr lang="en-US" dirty="0"/>
              <a:t>Next school board election is not until November 2014</a:t>
            </a:r>
          </a:p>
          <a:p>
            <a:pPr lvl="1"/>
            <a:r>
              <a:rPr lang="en-US" dirty="0"/>
              <a:t>Special election would cost approximately $6,000</a:t>
            </a:r>
          </a:p>
          <a:p>
            <a:pPr lvl="1"/>
            <a:r>
              <a:rPr lang="en-US" dirty="0"/>
              <a:t>Waiting until 2014 might be "cutting it too close" for comfort</a:t>
            </a:r>
          </a:p>
          <a:p>
            <a:pPr lvl="1"/>
            <a:r>
              <a:rPr lang="en-US" dirty="0"/>
              <a:t>Opportunity to re-set expiration date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5BB7-117A-4BD7-8546-00C8B7C69AA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87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spc="50" dirty="0"/>
              <a:t>MISAPPLICATION OF HEADLEE REDUCTION </a:t>
            </a:r>
            <a:r>
              <a:rPr lang="en-US" sz="3200" spc="50" dirty="0" smtClean="0"/>
              <a:t>FRACTION</a:t>
            </a:r>
            <a:endParaRPr lang="en-US" sz="3200" spc="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 fontScale="70000" lnSpcReduction="20000"/>
          </a:bodyPr>
          <a:lstStyle/>
          <a:p>
            <a:endParaRPr lang="en-US" dirty="0" smtClean="0"/>
          </a:p>
          <a:p>
            <a:pPr lvl="0"/>
            <a:r>
              <a:rPr lang="en-US" dirty="0" smtClean="0"/>
              <a:t>During </a:t>
            </a:r>
            <a:r>
              <a:rPr lang="en-US" dirty="0"/>
              <a:t>short window </a:t>
            </a:r>
            <a:r>
              <a:rPr lang="en-US" dirty="0" smtClean="0"/>
              <a:t>(1998 to 2006), </a:t>
            </a:r>
            <a:r>
              <a:rPr lang="en-US" dirty="0" err="1"/>
              <a:t>Headlee</a:t>
            </a:r>
            <a:r>
              <a:rPr lang="en-US" dirty="0"/>
              <a:t> rollback </a:t>
            </a:r>
            <a:r>
              <a:rPr lang="en-US" dirty="0" smtClean="0"/>
              <a:t>misapplied </a:t>
            </a:r>
            <a:r>
              <a:rPr lang="en-US" dirty="0"/>
              <a:t>to 27.902 mills rather than 18 mills </a:t>
            </a:r>
            <a:endParaRPr lang="en-US" dirty="0" smtClean="0"/>
          </a:p>
          <a:p>
            <a:pPr lvl="0"/>
            <a:r>
              <a:rPr lang="en-US" dirty="0" smtClean="0"/>
              <a:t>Error </a:t>
            </a:r>
            <a:r>
              <a:rPr lang="en-US" dirty="0"/>
              <a:t>on a tax form prepared by the school district almost 20 years ago.</a:t>
            </a:r>
          </a:p>
          <a:p>
            <a:pPr lvl="0"/>
            <a:r>
              <a:rPr lang="en-US" dirty="0" smtClean="0"/>
              <a:t>Result: </a:t>
            </a:r>
            <a:r>
              <a:rPr lang="en-US" dirty="0" err="1" smtClean="0"/>
              <a:t>Headlee</a:t>
            </a:r>
            <a:r>
              <a:rPr lang="en-US" dirty="0" smtClean="0"/>
              <a:t> </a:t>
            </a:r>
            <a:r>
              <a:rPr lang="en-US" dirty="0"/>
              <a:t>rollback </a:t>
            </a:r>
            <a:r>
              <a:rPr lang="en-US" dirty="0" smtClean="0"/>
              <a:t>could </a:t>
            </a:r>
            <a:r>
              <a:rPr lang="en-US" dirty="0"/>
              <a:t>cause the school district to lose </a:t>
            </a:r>
            <a:r>
              <a:rPr lang="en-US" dirty="0" smtClean="0"/>
              <a:t>approximately </a:t>
            </a:r>
            <a:r>
              <a:rPr lang="en-US" dirty="0"/>
              <a:t>$88,000 each year in 2012 and 2013.</a:t>
            </a:r>
          </a:p>
          <a:p>
            <a:pPr lvl="0"/>
            <a:r>
              <a:rPr lang="en-US" dirty="0"/>
              <a:t>The state of Michigan will not make up the loss.</a:t>
            </a:r>
          </a:p>
          <a:p>
            <a:pPr marL="0" indent="0">
              <a:buNone/>
            </a:pPr>
            <a:r>
              <a:rPr lang="en-US" b="1" dirty="0"/>
              <a:t> 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THUS</a:t>
            </a:r>
            <a:r>
              <a:rPr lang="en-US" b="1" dirty="0"/>
              <a:t>, USING OUR EXAMPLE…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5BB7-117A-4BD7-8546-00C8B7C69AA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35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HEADLEE ROLLBACK </a:t>
            </a:r>
            <a:r>
              <a:rPr lang="en-US" sz="3200" dirty="0" smtClean="0"/>
              <a:t>IMPACT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71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US" sz="2100" b="1" dirty="0"/>
              <a:t>STATE calculates “Foundation Allowance” to be:          </a:t>
            </a:r>
            <a:r>
              <a:rPr lang="en-US" sz="2100" b="1" dirty="0" smtClean="0"/>
              <a:t>               $6,846</a:t>
            </a:r>
            <a:endParaRPr lang="en-US" sz="2100" dirty="0"/>
          </a:p>
          <a:p>
            <a:pPr marL="0" indent="0">
              <a:buNone/>
            </a:pPr>
            <a:r>
              <a:rPr lang="en-US" sz="2100" b="1" dirty="0" smtClean="0"/>
              <a:t>IF</a:t>
            </a:r>
            <a:r>
              <a:rPr lang="en-US" sz="2100" b="1" dirty="0"/>
              <a:t>. . .</a:t>
            </a:r>
            <a:endParaRPr lang="en-US" sz="2100" dirty="0"/>
          </a:p>
          <a:p>
            <a:pPr marL="0" indent="0">
              <a:buNone/>
            </a:pPr>
            <a:r>
              <a:rPr lang="en-US" sz="2100" b="1" dirty="0" smtClean="0"/>
              <a:t>14.6190 </a:t>
            </a:r>
            <a:r>
              <a:rPr lang="en-US" sz="2100" b="1" dirty="0"/>
              <a:t>mills (reduced from 18 mills) generates per pupil:    </a:t>
            </a:r>
            <a:r>
              <a:rPr lang="en-US" sz="2100" b="1" dirty="0" smtClean="0"/>
              <a:t>       $            </a:t>
            </a:r>
            <a:endParaRPr lang="en-US" sz="2100" dirty="0"/>
          </a:p>
          <a:p>
            <a:pPr marL="0" indent="0">
              <a:buNone/>
            </a:pPr>
            <a:r>
              <a:rPr lang="en-US" sz="2100" b="1" dirty="0"/>
              <a:t>THEN,</a:t>
            </a:r>
            <a:endParaRPr lang="en-US" sz="2100" dirty="0"/>
          </a:p>
          <a:p>
            <a:pPr marL="0" indent="0">
              <a:buNone/>
            </a:pPr>
            <a:r>
              <a:rPr lang="en-US" sz="2100" b="1" dirty="0"/>
              <a:t>	State would still contribute:                                                         </a:t>
            </a:r>
            <a:r>
              <a:rPr lang="en-US" sz="2100" b="1" dirty="0" smtClean="0"/>
              <a:t>					                                         </a:t>
            </a:r>
            <a:r>
              <a:rPr lang="en-US" sz="2100" b="1" u="sng" dirty="0" smtClean="0"/>
              <a:t>$____</a:t>
            </a:r>
            <a:endParaRPr lang="en-US" sz="2100" dirty="0"/>
          </a:p>
          <a:p>
            <a:pPr marL="0" indent="0">
              <a:buNone/>
            </a:pPr>
            <a:r>
              <a:rPr lang="en-US" sz="2100" b="1" dirty="0"/>
              <a:t>		</a:t>
            </a:r>
            <a:r>
              <a:rPr lang="en-US" sz="2100" b="1" dirty="0" smtClean="0"/>
              <a:t>  </a:t>
            </a:r>
            <a:r>
              <a:rPr lang="en-US" sz="2100" b="1" dirty="0"/>
              <a:t>FOR A TOTAL OF:                                            </a:t>
            </a:r>
            <a:r>
              <a:rPr lang="en-US" sz="2100" b="1" dirty="0" smtClean="0"/>
              <a:t>  $</a:t>
            </a:r>
            <a:endParaRPr lang="en-US" sz="2100" dirty="0"/>
          </a:p>
          <a:p>
            <a:pPr marL="0" indent="0" algn="r">
              <a:buNone/>
            </a:pPr>
            <a:r>
              <a:rPr lang="en-US" sz="2100" b="1" dirty="0" smtClean="0"/>
              <a:t>                                                   (A LOSS OF $88,000 DISTRICT WIDE)            </a:t>
            </a:r>
            <a:r>
              <a:rPr lang="en-US" sz="2100" b="1" dirty="0"/>
              <a:t>	</a:t>
            </a:r>
            <a:r>
              <a:rPr lang="en-US" sz="2100" b="1" dirty="0" smtClean="0"/>
              <a:t>                         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5BB7-117A-4BD7-8546-00C8B7C69AA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44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70000" lnSpcReduction="20000"/>
          </a:bodyPr>
          <a:lstStyle/>
          <a:p>
            <a:pPr lvl="0"/>
            <a:endParaRPr lang="en-US" b="1" dirty="0" smtClean="0"/>
          </a:p>
          <a:p>
            <a:pPr lvl="0"/>
            <a:r>
              <a:rPr lang="en-US" b="1" dirty="0" smtClean="0"/>
              <a:t>Continuing </a:t>
            </a:r>
            <a:r>
              <a:rPr lang="en-US" b="1" dirty="0"/>
              <a:t>the levy of 18 mills </a:t>
            </a:r>
            <a:endParaRPr lang="en-US" dirty="0"/>
          </a:p>
          <a:p>
            <a:pPr lvl="0"/>
            <a:r>
              <a:rPr lang="en-US" b="1" dirty="0"/>
              <a:t>No increase from previous years' levies on non-homestead property</a:t>
            </a:r>
            <a:endParaRPr lang="en-US" dirty="0"/>
          </a:p>
          <a:p>
            <a:pPr lvl="0"/>
            <a:r>
              <a:rPr lang="en-US" b="1" dirty="0" smtClean="0"/>
              <a:t>18 </a:t>
            </a:r>
            <a:r>
              <a:rPr lang="en-US" b="1" dirty="0"/>
              <a:t>mills </a:t>
            </a:r>
            <a:r>
              <a:rPr lang="en-US" b="1" dirty="0" smtClean="0"/>
              <a:t>is </a:t>
            </a:r>
            <a:r>
              <a:rPr lang="en-US" b="1" u="sng" dirty="0" smtClean="0"/>
              <a:t>not</a:t>
            </a:r>
            <a:r>
              <a:rPr lang="en-US" b="1" dirty="0" smtClean="0"/>
              <a:t> to </a:t>
            </a:r>
            <a:r>
              <a:rPr lang="en-US" b="1" dirty="0"/>
              <a:t>be levied on homestead and other qualified property</a:t>
            </a:r>
            <a:endParaRPr lang="en-US" dirty="0"/>
          </a:p>
          <a:p>
            <a:pPr lvl="0"/>
            <a:r>
              <a:rPr lang="en-US" b="1" dirty="0"/>
              <a:t>This millage will </a:t>
            </a:r>
            <a:r>
              <a:rPr lang="en-US" b="1" u="sng" dirty="0"/>
              <a:t>not</a:t>
            </a:r>
            <a:r>
              <a:rPr lang="en-US" b="1" dirty="0"/>
              <a:t> change a homeowner's property taxes and will </a:t>
            </a:r>
            <a:r>
              <a:rPr lang="en-US" b="1" u="sng" dirty="0"/>
              <a:t>not</a:t>
            </a:r>
            <a:r>
              <a:rPr lang="en-US" b="1" dirty="0"/>
              <a:t> increase property tax on non-homestead property</a:t>
            </a:r>
            <a:endParaRPr lang="en-US" dirty="0"/>
          </a:p>
          <a:p>
            <a:pPr lvl="0"/>
            <a:r>
              <a:rPr lang="en-US" b="1" dirty="0"/>
              <a:t>Millage expiration date is being "re-set" to an even year to coincide with school board elections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5BB7-117A-4BD7-8546-00C8B7C69AA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9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975" y="1295400"/>
            <a:ext cx="6016625" cy="5181600"/>
          </a:xfrm>
        </p:spPr>
        <p:txBody>
          <a:bodyPr anchor="ctr">
            <a:normAutofit/>
          </a:bodyPr>
          <a:lstStyle/>
          <a:p>
            <a:r>
              <a:rPr lang="en-US" sz="3000" dirty="0"/>
              <a:t>We are here to provide you with some information regarding the upcoming millage election for Byron Area Schools which will be on the November 6, 2012 ballot.  </a:t>
            </a:r>
          </a:p>
          <a:p>
            <a:pPr lvl="0"/>
            <a:r>
              <a:rPr lang="en-US" sz="3000" dirty="0"/>
              <a:t>This is millage that has been levied on non-homestead property since 1994 </a:t>
            </a:r>
          </a:p>
          <a:p>
            <a:pPr lvl="0"/>
            <a:r>
              <a:rPr lang="en-US" sz="3000" dirty="0"/>
              <a:t>Does not impact homeowners' property taxes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5BB7-117A-4BD7-8546-00C8B7C69AA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AutoShape 6" descr="data:image/jpeg;base64,/9j/4AAQSkZJRgABAQAAAQABAAD/2wCEAAkGBhQSEBQQEBMVFRUVFxMUFRQXGBQXGBgYFRUWGBUXFxgZGyYeGBsjGRYXIC8hIycpLCwtFR4xNTAqNSYrLCsBCQoKDgwOGg8PGi8kHyQsLCwsLiwsKTAsKSotLCwuLCwsNCwsLCksLCwqLCwsLSwpLCwsLywsLCwsLC4qLy0sLP/AABEIAOkA2QMBIgACEQEDEQH/xAAcAAEAAgIDAQAAAAAAAAAAAAAABwgEBgEDBQL/xABJEAABAwIBCAQJCAgGAwEAAAABAAIDBBEFBgcSITFBUWETInGBFCMyQlJykaGxF1NigpKTwfAzNUN0orKz0TRjc8LS4SSj01T/xAAbAQACAgMBAAAAAAAAAAAAAAAABQQGAgMHAf/EADgRAAEDAgMECAYBAgcAAAAAAAEAAgMEEQUhMRJBUWETIjJxkaHB0QYUgbHh8DNC8SNSYnKSorL/2gAMAwEAAhEDEQA/AJxREQhEREIRERCERdVTVMjaXyOaxrdZc4gAdpKjbKbPMxt46FmmdnSvBDfqt2ntNuxa3yNZ2iplLRTVRtE2/PcFJNTVsjaXyPaxo2ucQAO8rS8YzvUcJLYtKdw9AWbv8523uB2qGsWx2epfp1ErpDuudQ7GjUO4LAUF9W49kWVppvh6Juczto8BkPf7KRMSz01T7iCOOIcTd7uWs2HuWt1mX1fL5VVIOTSGD2MAWvoo7pXu1KdRUNNF2Ix4Z+JzWdLjc7vKnld2vefiVj+GPvfTdfbfSN/iulFrUoNA0CzosdqG+TPKOyR4/FepR5wq+PyaqQ8n6Lx/GCtdRehxGhWt8Mb8nNB7wFI+G57KhuqeGOQcW3Y78R7lueDZ16Kchr3GBx3SCzfti4HfZQKi3tqZG77pZPgtJLo3ZPL208laqGZr2h7HBzTrDmkEEciNRX2qz4JlPU0jtKnlc0bS3aw9rTqKlPJfPDDLaOsHQvOrpBcxnt3s945hTI6prsjkq5V4FPD1o+sOWvh7KRUXzHKHAOaQQRcEEEEHYQRtX0pSQIiIhCIiIQiIiEIiIhCIiIQi8DKvLOCgj0pTpSEdSJp6zuf0W8z7152XuX7KFnRx2fUOHVbuYDse/wDAb+xQXiGISTyOlmeXvcblx/Oocgok9RsdVuqsOF4Oam0suTPM/j9C9XKjLSorn3mdZg8mJupje7zjzK8FES0kk3Ku0cbI2hjBYBERF4tiIuVmUODTzG0MMknqtc72kDUheEgC5WEi2enza4g8XFM4es5jP5nBd5zU4j8wOzpYf+Sz6N/A+CjGspxkZG/8h7rUUWyVObqvZrNM8+rov/lJXi1mFyw/popI/Xa5vxCxLSNQtrJo5Ow4HuIKxUXK4Xi2oiIhC2bJPL6ooTotPSRX60Tjq5lp2sPZq4gqcMm8p4a2ISwO9ZhtpsPBw/HYVWlZ2D4zLSyianeWPG/cRvDhsI5FSIZzHkdElxHCY6sFzcn8ePf76qz6LWsisto8Qi1WZM0DpIr/AMTeLT7t/PZU0a4OFwqHNC+F5ZILEIiIslqRERCEREQhFqmX+WzaCGzLGeQERt4fTcOA3cT3r2Mo8eZR0z6iTY0dVu9zj5LRzJ91zuVc8ZxeSqmfPM67nm/IDc1o3ADcotRNsCw1T7B8N+af0knYHmeHdxWPVVT5HukkcXPcSXOJuSTxXSiJWr4BbIIiL0cn8JFTUxwGVkWmbab727BxJ2AG2vegC+S8c4NBcdAsKCnc9wYxpc46g1oJJPAAbVIOTmZyeWz6t3Qt1HQFnSHt3N9/YpMyZyOp6FloWXfbrSu1vd37hyGpe4mEdIBm9U+s+IHuOzTiw4nX6DctbwfN5RUwGhA17h58nXd79Q7gtja2wsNnBcopjWhugVblnkmN5HE95RERZLUi+JYg4FrgCDtBAIPaCvtEIBstWxvNrRVOvouidr68VmHvFtE+xRxlHmiqYLvpz4QwbgLSD6t9fce5Tgi0Pp2P3WTWlxeppz2tocDn+VVR7C0kOBBGog6iDzC+VYnKzIKnrhd40Jd0zR1uQcNjx269W0KD8pslJ6GXo5m6j5EgvovHI8eIOsJfLA6PuVxoMUhrBYZO4H04rxkRFoTVZeGYnJTytmheWPabgj4Ebwd4O1WDyNyujr6cSNs2RthLHfW13EfRO4920FVxXrZM5RyUVQ2eI7NT27nsJ6zT/fcbLfDMYzySnE8ObWR5dsaH0P7krLosTCsTZUQsniN2PFwfiDzBuD2LLTYG+a545paS06hERF6sURFp+c/Kc0lGWsNpZ7xs5C3Xd3AgdrgsXuDWlxW+ngdPK2JupKjTOblaauqMcbrwwktZbY53nv569Q5AcVpq5JXCSucXG5XToIWwRiNmgRERYrci5XCIQplzZZwunAo6p3jRYRSH9oB5rjveOO/t2yQqqMeQQ5pIIIII1EEbCCpuzbZwBVtFNUO/8ho1OOrpWgbfXA2jfa/FMKee/UcqbjOFbF6iEZbxw5jlx4d2m+oiKcqsixY8UidK6BssZlaLujD2l4HEtvcBRxnbzttoWuo6NwdVOHWdqIgBG07jIRsG7adwNfMOx2eCoFXFI4TBxf0l7kkm7tK/lX13vtuheG+5XURaVm2zlRYpDY2ZUsA6WK+36bOLT7luqEA3RERC9RYeLYRFUxOhnYHsduO47iDuI4rMReEXyKya4tIc02IVd8tcipMPlsbuheT0cltv0XcHD37ezWlZ/GcHjqoXQTNu1w7wdzgdxCrtlPk6+iqX08mu2trtzmnyXD4ciClc8PRm40V9wnE/m27D+2PMcfdeSiIoyeKQ80mVphn8Dkd4uY9S/myHZbk7Z22U1KqjHkEEGxGsFWKyEyj8NomSuPjG+Ll9dttfeLHvTCkkv1Cqd8QUWyRUs35Hv3FbCiIpyqqKv2cvKHwqueGm8cXimcOqes7vdfuAU1ZWYv4LRTz3sWsOj67uqz+IhVqc65uVAq36NVs+HaYEunO7IevouERFAVvXZBA57msYCXOIa0DaSTYAd63vKvNY+mpY6iIl5az/AMhu2x2lzOLRs7r9ndmcybEtQ6reOrDYM5yOG36o19rgpnIvqKmw04ewk/RVjE8XfT1DY49G9rnfd4eaqouFIecvN74MTV0zfEuPXYP2ZO/1CfYe5R4oj2FhsU+pqmOpjEkZy+3IouyCdzHB7HFrmkOa4GxBGwgrrRYqRqp6ze5etro+ilIbUMHWGoCQDz2jjxA7dmoeBnbztiha6jo3B1U4We8axACPYZLbBu2ncDFdHWPie2SJxY9pu1zTYhanjNE5ry9xLg8k6ZNySdZ0jvPPemVPPtdV2qo+MYSYT00Q6m8cPx9lgzTF7i95LnOJc5xJJJJuSSdpJ3r4RFMVdWZhGLy0szKineWSMN2uHwPEHeFaLNrnKixSGxsypYPGRcfps4tPuVUVmYRi8tLMyop3lkjDdrh8DxB3hCxI3hXXRaPm1znw4pHoOtHUsaDJFucN74+LeI2i/YTvCF6DdEREL1FqecbJIVtKSweOiBfGd59JneB7QOa2xFi5ocLFboJnQSCRmoVUyFwt1zq5N+DVpkY20c95BbYH38Y3lrIP1lpSSuaWkgrp0EzZ42yN0Iv+9yLfc0OUPQ1hp3HqTiwvukGtnt1jvC0JdtLUuje2Rhs5jg5p4FpuEMdsODl5UwCoidE7eP7eatQixMJxFs8EU7NkjGvHLSFyO46u5Zadg3zXLnNLSWnUKMs9uK6MMFMD5bnSOHJgAbfvcfsqH1vGeCu08SLN0UcbO9w0z/MPYtHSid21IV0bCYuipGDiL+Of2Rcrhe1kbhfhFfTwkXBeC4He1nWd/CCtQFzZMHvDGl50Aup1yGwQUtBDFazi3Tf679Zv2ah9Ve8iJ20bIsFyyaUyyOkdqTdfMsQc0tcAQQQQRcEHUQRvCgzOLm/NE/p4ATTvPfGT5p4t4Hu7Z1XVVUrZGOjkaHMcC1zTsIO0Fa5YhILKZh9e+jk2hm06jj+VVdF7WWWGQUtdJTU8zZQ3WQDdzLnWx+7SHLiL2OpeKlLmlpsV0SCZk7BJGbgoviaEOaWuFwV9osdFsc0OFjotUxHDzE621p2H8O1Yi3Kop2vaWuGo+7mOa1auonRO0Ts3HiE0gn2xY6qh4thZpXdJH2D5cu7h+3xkRFKSJZOG4lJTysngeY5GEOa9u0H86rbCCQrP5sM58eKRaElo6pg8ZHucPnI77W8RtaTwsTVdZOG4lJTysngeY5GEOa9u0H86rbCCQheK7SLQ82GdCPFIujk0Y6pg8ZHueB+0jvu4ja2/CxW+IQDdEREL1ahnRwTwjD5HAXfD41vY3yx9m5+qFAKtVNEHNLXC4cCCOIIsR7FWHGKEwVEsJ2xvez7JIS6rbYhyufw7PtRuiO43Hcfz91hoiKErQpxzOYr0lAYibmF5aPVf1m+/S9i3xQ3mRrtGpnhPnxh47WOA+Dz7FMib07rxhc6xmLo6x9t+fjr53VbstqnpMRqnXv417R2NOiPgvDWXi02nUSv9KSR3tcSsRKXG5uugxN2WNbwARSDmXotKufIbeLidbte4N1d1/ao+Ur5jIf8AFP8A9Fv9Qn4BbYBeQKBiz9ijkPK3iQPVSsiInC5uiirO3ndFEHUVE4OqSLPeNYhB+Mlt27aeC+c7ed4UYdRUTgakiz5BrEIO4cZLezfr1KuskhcS5xJJJJJNySdZJO8oWOq+46lzXaYJ0r3v8b8VtGH14lbcaiPKHD/paku2mqXRuDmnWPfyPJaJoRIOacYZiTqN9jmw6j1HP7rcUXRRVjZW6Te8bwV3pSQQbFdCjkbI0PYbg6IumrpBI3Rd3HgeK7kQCQbhD2NkaWuFwVqFXSOjdou7juI4hdC26uohK3RO3zTwP9lq1RTlji1wsR+bjkmsEwkGeq5/imGuo33bmw6HhyP7mupERSEnWTh2IyQSsngeWSMIc17dRBH52b7qz2a/OhHicXRyWZVMHjI9geB+0j5cRuvwsVVhZOHYjJBKyeB5ZIwhzXt1EEfnZvuheEbwrtItDzX50I8Ti6OSzKpg8ZHsDwP2kfLiN1+Fit8QgG6KAs69H0eJykbHtjk7y0A+9qn1QznuitVwO4w29kjv7qLVi7FYPh9+zVW4g+hUcIiJWr4tszW1GhikH0ukZ7WO/EKwKrdkRLo4jSH/ADox9pwb+KsfdMqM9UjmqT8Rt/x2O/0/Yn3VWJj1ndp5711rKxSLRnlb6L3j2OIWKlquoNxdFL2Y79FU+vF/K5RCpXzGSf4tt9fiDb7wE+8LfTfyD93JTjQvRP8Ap/6ClZY2JQvfDIyJ+hI5j2sft0XFpDXdxse5ZKJuudqpU+azFS5xdRzOdc3d1XXN9Z0tLXc7966KnNniUbHSPo5mtY1znOIFg1ouSde4BW8Xj5Y/q6s/dqn+i9CFTRERCF30dW6N2k3vG4jgVtVLVNkaHN7xwPArTlk0FcYnXGzeOI/uo08PSC41TvCsTNI7Yf2D5cx6rbUXxBOHtDmm4P5sea+0qIsr81wcA5puCixcRw8SttscPJP4HkspF61xabhYSxMmYWPFwVpksRa4tcLEbQvhbTieGiVtxqeNh48itYewgkEWI1EJvDKJBzXPMRw99HJbVp0Pp3rhrbkAbTqC3j5E8W//ACf+2n/+i0uk/SM9ZvxCu6FuSxVyyJzQYrBiFNPJCImRTRyPf00fkNcC9oDHFx0mgttax0tdgrHIiEIoiz5DxtL6kv8AM1S6obz3VF6qCP0Yi77T3D/ao1V/GU6wIXrG9x+yjZERKl0Fetkl/j6X/Xh/nCstZVtyLjviNIP8+I+x4P4KyKYUehVN+I/5GdxVbss6bo8Qqmf50h+07SHxXirdc7tD0eJOfulZG/2DQPvZfvWlKFILOIVppJOkgY/iB9kUh5lavRrZIz58Rt2sc0/An2KPF72Q2J9BiFPITYaYa4/Rf1D7nL2J2y8FYV0XS072DeD47lY9EROlzBF4+WP6urP3ap/ovXsLx8sf1dWfu1T/AEXoQqaIiIQiIiELMw7ETE7i07R+I5raIpQ4BzTcHYVpaz8LxMxOsdbDtHDmPzrUSog2+s3X7qw4Rivy56KU9Q/9fx/dbOi4a4EAg3B1ghcpYryDfMIvOxbC+kGk3yx/EOB5r0UWTHlhuFpqKdlRGY5BcH9utPphaRoPpN+Ku4FUOuwvSe2RnlBzSRxF9vareNOq4TeKUSC4XOa6hfRybDtNx4j91XKIi2qCigTOzW9Jicg3Rtjj/h0j73KeXvABJ1AC5PIbVWPHsR6eqmn+cke4dhJsPZZQqx3VAVm+HIrzPk4C3ifwsBERLldVtebCn08Ug+jpvP1WO/GysEoXzKUGlVyzEao4rDtkcLe5rlNCZ0gsy/NUT4gk2qoN4NHqfVRdnvwu8cFSB5LnROPJw0m+8O9qiNWRy1wfwmgnhAu4sLmcdJnWbbtIt3qt6jVTbPvxT3AZ+kpdg6tNvocx6+C4XIXCKKnysnkdjPhVFDPe7i0Nf67eq6/eL969pQ9mYyi0JX0Tzqk68frtHWHe0X+ophTiF+2wFc1xOl+WqXM3HMdx9tEXj5Y/q6s/dqn+i9ewvHyx/V1Z+7VP9F63JcqaIiIQiIiEIiIhC9LCcU6M6DvIP8J4jktkBvrC0letg+K6Hi3nq7j6P/ShVEF+s3VWfB8V6O0Ex6u48OR5fbu02BERLldEUqZsc4ti2hq3atTYZSdnCNx4cD3cFFa5WcchYbhRKukjqozG/wCnI8VaxFGWbLOL0mjRVbuvsilPn8GOPpcDv2bdsmpvHIHi4XOqukkpZDHJ9OY4rV85OM+D4dKQbOkHRM43fqdbsbpKva3vO5lGKirFOw9Sn0mnnIT1/ZYDuK0NLah+0/uV4wal6CmF9XZn08kRF9wxFzg1ouXEADiTsCjpwpqzM4X0dE+YixmkNubWCw/iL1ICwcDwwU9NFTt2Rsa3tIHWPebnvWcnUbdlgC5fWz9PUPk4nLu3eSKvGcPJ/wAErpGAdSTxsfquJ1dxBHcrDrSM6+TPhNH0zBeSnu8cSw/pB3WDu48VqqY9tlxuU/Bav5eoDXaOyPfu9vqoJRcrhKl0Fd1JVOikbLGS1zCHNI3EG4KsfkplGytpmTstfyZG+i8eUPxHIhVqW0ZA5YuoKi7rmGSzZW69XB7R6Q94JHMSKeXo3Z6FJsXoPm4rt7TdOfEKwq8fLH9XVn7tU/0Xr06apbIxskbg5rgHNcDcEHYQvuSMOBa4Agggg6wQdoITZc+IINiqPIrQyZicKJJ6GQXJNhLJYchc7F8/ILhXzcv3r0LxVgRWf+QXCvm5fvXp8guFfNy/evQhVgRWf+QXCvm5fvXp8guFfNy/evQhVgRWf+QXCvm5fvXp8guFfNy/evQhV6wbFbWjedXmu4cjyXuKafkGwv5uX7168DLnNSKeIT0Ie5jB4yNxL3ADz2k6yLbRutfioFRB/W36q3YNi2lPMf8AafQ+ngo1REUBW1ctdY3GoqT8MzvObQSMl11TGhsT7XD76tJ24ObtPHVzUXos2SOZ2VFqaSKpAEovY3H7wO9fUkhcS5xuSSSTtJO0r5RFgpSLds0+T/hFcJXDqU9pD69/Fj2gn6q0oBWFzd5NeB0TGvFpJPGSci4Cze4WHbdSKePbf3JPjFX8vTEDV2Q9T4edls6IibLniLghcohCr5nEyUNFVnRHiZbviO4ekztBPsIWqqymVmTbK6mdA+wPlRv9F42Hs3HkSq6Ylhz4JXwzNLXsNnD+3Eb7pTURbDrjQroWEV4qotl3bbrz5+/NYyIijpyt7zdZwzRuFPUEmncdR2mIneOLeI7xwM3wzte0PY4Oa4AhwIIIOwgjaFVVbZkXnBmoCGHxkBOuMnyb7TGfNPLYfepcFRsdV2irmKYOKgmWHJ28cfz91YFF5eA5SQVkfSU8gd6Tdjmng5u0fAr1EyBBFwqU+N0bi14sRxRERerBEREIRERCEXBC5RCFDWc3N70JdWUrfFE3kYP2ZPnD6JPsUcKyGU+VdNRxE1DgSQbRCxc++q2id3M6lXfEahj5XvjZ0bHOJbGCSGg7gTtSqpY1rur4K/4LVTTw2lBy0dx/tx9VjIiKMniIi9DAsFkq52U8Iu5x27mgbXHkAgC+QWLnBoLnGwC2nNVkn4TU+ESDxUBDtex0m1redtp7uKnRYGB4NHS07KeIdVgtfe4+c48ydaz04hj6Ntt65xiVaayYu/pGQ7vyiIi3JaiIiEItKzj5Citi6aEAVEY1f5jR5hPHge7fq3VFi9geLFb6eofTyCSM5j9sqqyxFri1wIIJBBFiCNoI3FfCnHOJm6FW01FMA2oA1jYJQNx4P4HfsO60J1FO6N7mSNLXNJDmkWII2ghKJYjGbFdFoa6Osj2m67xw/HNdSIi1KesnD8SkgkEsL3RvGxzSQezmOSknJ3PS4AMro9Ld0seo2+kzYT2Edii1FmyRzOyVEqaKGpFpW357/FWXwjKqlqR4idjj6N7P72mx9y9ZVTBXs4fllWQaoqmUAbGlxc37LrhTG1n+YKuzfDm+J/0I9R7KyaKBoc7le0AF8brW1ujbc9trLK+WettbQgvx0Hf87LZ82zmoJ+H6ob2+J9lN6KBanO3Xu2SMZ6sbf9114WIZWVc9+lqJXA+bpEN+yLBeGsbuC2x/Dk57bwO659vup7xjLWjpb9NOzSHmNOm/s0W3I77KOcos80j7somdE3WOkfZzyOTfJb71Gq4UZ9S92mSdU2B00Obuseenh73XdVVT5HmSRznudrLnEkk8yV0oijJ3oiIsihoJJpGxQsL3uNg0bf8Aoc0IJAFyvmjo3yvbFE0ue42a0bSSp/yDyKbQQdazp32Mj+HBjfoj3nXwt05B5AsoGab7PqHDrP3NHos5cTvW3JnTwbHWdqqPi+K/Mf4MXZ3nj+EREUtV1EREIRERCEREQhFq+WeQUNezS1RzAdWUDbbY1/pD3j3LaEWLmhwsVuhnkgeHxmxCrPj+TU9HJ0dQwt9FwuWOHFrt/wAV5StJiOGxzxmKdjXsO1rhfvHA8worymzMubeShfpDb0LzZ3Y12w9ht2lLpaVzc25hXOhx2KYBs3Vdx3H2+viovRZFbQSQvMczHMcNrXAgrHURWEEEXCIiIXqIiIQiIiEIiIhCIsvDcKlqHiOCN0jjuaL953AcypOyZzMgWkr3339Cw6uxz/wHtWxkTn9kKFVV0FKLyO+m8rQcmskKiufowM6oPWkdcMb2neeQ1qc8ksjIaCPRjGlI7y5SBpO5Dg3kvZpKRkTBHE1rGt1BrQAB3BdyZRQCPPeqViGLy1fUHVZw49/siIikJMiIiEIiIhCIiIQiIiEIiIhCIiIQsPE8HhqGaE8bJG8HC9uw7R3LRMYzKwP61NK+I+i7rt9tw4e9SOi1viY/tBTKeuqKb+J5HLd4HJQPiWaOui8hrJhxjdr9j9ErXK3Jyph/S08rO1jgNXA21qza4CjOo27inMXxFM3tsB7rj3VVXMI1EEdq4srG4v5S11n6b6x/FR3U9ja6dQ4v0jdrY8/woVbGTqAJ7Na9OhyWq5v0VNK7mGOt7TqCn3B9v54r2itraS+ZKgT/ABA5h2Wx+f4UGYZmfrZLGQRwjfpuudu4Mvr7SFueC5mqaOzqh75zq1eQz2A3PtUgopDaaNvNKJ8bq5cgdkcvfXzWNQ4dHCwRwxtjaPNaAB7tp5rJRFIAsk7nFxuTmiIiF4iIiEIiIhCIiIQv/9k="/>
          <p:cNvSpPr>
            <a:spLocks noChangeAspect="1" noChangeArrowheads="1"/>
          </p:cNvSpPr>
          <p:nvPr/>
        </p:nvSpPr>
        <p:spPr bwMode="auto">
          <a:xfrm>
            <a:off x="155575" y="-1058863"/>
            <a:ext cx="2066925" cy="221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8" descr="data:image/jpeg;base64,/9j/4AAQSkZJRgABAQAAAQABAAD/2wCEAAkGBhQSEBQQEBMVFRUVFxMUFRQXGBQXGBgYFRUWGBUXFxgZGyYeGBsjGRYXIC8hIycpLCwtFR4xNTAqNSYrLCsBCQoKDgwOGg8PGi8kHyQsLCwsLiwsKTAsKSotLCwuLCwsNCwsLCksLCwqLCwsLSwpLCwsLywsLCwsLC4qLy0sLP/AABEIAOkA2QMBIgACEQEDEQH/xAAcAAEAAgIDAQAAAAAAAAAAAAAABwgEBgEDBQL/xABJEAABAwIBCAQJCAgGAwEAAAABAAIDBBEFBgcSITFBUWETInGBFCMyQlJykaGxF1NigpKTwfAzNUN0orKz0TRjc8LS4SSj01T/xAAbAQACAgMBAAAAAAAAAAAAAAAABQQGAgMHAf/EADgRAAEDAgMECAYBAgcAAAAAAAEAAgMEEQUhMRJBUWETIjJxkaHB0QYUgbHh8DNC8SNSYnKSorL/2gAMAwEAAhEDEQA/AJxREQhEREIRERCERdVTVMjaXyOaxrdZc4gAdpKjbKbPMxt46FmmdnSvBDfqt2ntNuxa3yNZ2iplLRTVRtE2/PcFJNTVsjaXyPaxo2ucQAO8rS8YzvUcJLYtKdw9AWbv8523uB2qGsWx2epfp1ErpDuudQ7GjUO4LAUF9W49kWVppvh6Juczto8BkPf7KRMSz01T7iCOOIcTd7uWs2HuWt1mX1fL5VVIOTSGD2MAWvoo7pXu1KdRUNNF2Ix4Z+JzWdLjc7vKnld2vefiVj+GPvfTdfbfSN/iulFrUoNA0CzosdqG+TPKOyR4/FepR5wq+PyaqQ8n6Lx/GCtdRehxGhWt8Mb8nNB7wFI+G57KhuqeGOQcW3Y78R7lueDZ16Kchr3GBx3SCzfti4HfZQKi3tqZG77pZPgtJLo3ZPL208laqGZr2h7HBzTrDmkEEciNRX2qz4JlPU0jtKnlc0bS3aw9rTqKlPJfPDDLaOsHQvOrpBcxnt3s945hTI6prsjkq5V4FPD1o+sOWvh7KRUXzHKHAOaQQRcEEEEHYQRtX0pSQIiIhCIiIQiIiEIiIhCIiIQi8DKvLOCgj0pTpSEdSJp6zuf0W8z7152XuX7KFnRx2fUOHVbuYDse/wDAb+xQXiGISTyOlmeXvcblx/Oocgok9RsdVuqsOF4Oam0suTPM/j9C9XKjLSorn3mdZg8mJupje7zjzK8FES0kk3Ku0cbI2hjBYBERF4tiIuVmUODTzG0MMknqtc72kDUheEgC5WEi2enza4g8XFM4es5jP5nBd5zU4j8wOzpYf+Sz6N/A+CjGspxkZG/8h7rUUWyVObqvZrNM8+rov/lJXi1mFyw/popI/Xa5vxCxLSNQtrJo5Ow4HuIKxUXK4Xi2oiIhC2bJPL6ooTotPSRX60Tjq5lp2sPZq4gqcMm8p4a2ISwO9ZhtpsPBw/HYVWlZ2D4zLSyianeWPG/cRvDhsI5FSIZzHkdElxHCY6sFzcn8ePf76qz6LWsisto8Qi1WZM0DpIr/AMTeLT7t/PZU0a4OFwqHNC+F5ZILEIiIslqRERCEREQhFqmX+WzaCGzLGeQERt4fTcOA3cT3r2Mo8eZR0z6iTY0dVu9zj5LRzJ91zuVc8ZxeSqmfPM67nm/IDc1o3ADcotRNsCw1T7B8N+af0knYHmeHdxWPVVT5HukkcXPcSXOJuSTxXSiJWr4BbIIiL0cn8JFTUxwGVkWmbab727BxJ2AG2vegC+S8c4NBcdAsKCnc9wYxpc46g1oJJPAAbVIOTmZyeWz6t3Qt1HQFnSHt3N9/YpMyZyOp6FloWXfbrSu1vd37hyGpe4mEdIBm9U+s+IHuOzTiw4nX6DctbwfN5RUwGhA17h58nXd79Q7gtja2wsNnBcopjWhugVblnkmN5HE95RERZLUi+JYg4FrgCDtBAIPaCvtEIBstWxvNrRVOvouidr68VmHvFtE+xRxlHmiqYLvpz4QwbgLSD6t9fce5Tgi0Pp2P3WTWlxeppz2tocDn+VVR7C0kOBBGog6iDzC+VYnKzIKnrhd40Jd0zR1uQcNjx269W0KD8pslJ6GXo5m6j5EgvovHI8eIOsJfLA6PuVxoMUhrBYZO4H04rxkRFoTVZeGYnJTytmheWPabgj4Ebwd4O1WDyNyujr6cSNs2RthLHfW13EfRO4920FVxXrZM5RyUVQ2eI7NT27nsJ6zT/fcbLfDMYzySnE8ObWR5dsaH0P7krLosTCsTZUQsniN2PFwfiDzBuD2LLTYG+a545paS06hERF6sURFp+c/Kc0lGWsNpZ7xs5C3Xd3AgdrgsXuDWlxW+ngdPK2JupKjTOblaauqMcbrwwktZbY53nv569Q5AcVpq5JXCSucXG5XToIWwRiNmgRERYrci5XCIQplzZZwunAo6p3jRYRSH9oB5rjveOO/t2yQqqMeQQ5pIIIII1EEbCCpuzbZwBVtFNUO/8ho1OOrpWgbfXA2jfa/FMKee/UcqbjOFbF6iEZbxw5jlx4d2m+oiKcqsixY8UidK6BssZlaLujD2l4HEtvcBRxnbzttoWuo6NwdVOHWdqIgBG07jIRsG7adwNfMOx2eCoFXFI4TBxf0l7kkm7tK/lX13vtuheG+5XURaVm2zlRYpDY2ZUsA6WK+36bOLT7luqEA3RERC9RYeLYRFUxOhnYHsduO47iDuI4rMReEXyKya4tIc02IVd8tcipMPlsbuheT0cltv0XcHD37ezWlZ/GcHjqoXQTNu1w7wdzgdxCrtlPk6+iqX08mu2trtzmnyXD4ciClc8PRm40V9wnE/m27D+2PMcfdeSiIoyeKQ80mVphn8Dkd4uY9S/myHZbk7Z22U1KqjHkEEGxGsFWKyEyj8NomSuPjG+Ll9dttfeLHvTCkkv1Cqd8QUWyRUs35Hv3FbCiIpyqqKv2cvKHwqueGm8cXimcOqes7vdfuAU1ZWYv4LRTz3sWsOj67uqz+IhVqc65uVAq36NVs+HaYEunO7IevouERFAVvXZBA57msYCXOIa0DaSTYAd63vKvNY+mpY6iIl5az/AMhu2x2lzOLRs7r9ndmcybEtQ6reOrDYM5yOG36o19rgpnIvqKmw04ewk/RVjE8XfT1DY49G9rnfd4eaqouFIecvN74MTV0zfEuPXYP2ZO/1CfYe5R4oj2FhsU+pqmOpjEkZy+3IouyCdzHB7HFrmkOa4GxBGwgrrRYqRqp6ze5etro+ilIbUMHWGoCQDz2jjxA7dmoeBnbztiha6jo3B1U4We8axACPYZLbBu2ncDFdHWPie2SJxY9pu1zTYhanjNE5ry9xLg8k6ZNySdZ0jvPPemVPPtdV2qo+MYSYT00Q6m8cPx9lgzTF7i95LnOJc5xJJJJuSSdpJ3r4RFMVdWZhGLy0szKineWSMN2uHwPEHeFaLNrnKixSGxsypYPGRcfps4tPuVUVmYRi8tLMyop3lkjDdrh8DxB3hCxI3hXXRaPm1znw4pHoOtHUsaDJFucN74+LeI2i/YTvCF6DdEREL1FqecbJIVtKSweOiBfGd59JneB7QOa2xFi5ocLFboJnQSCRmoVUyFwt1zq5N+DVpkY20c95BbYH38Y3lrIP1lpSSuaWkgrp0EzZ42yN0Iv+9yLfc0OUPQ1hp3HqTiwvukGtnt1jvC0JdtLUuje2Rhs5jg5p4FpuEMdsODl5UwCoidE7eP7eatQixMJxFs8EU7NkjGvHLSFyO46u5Zadg3zXLnNLSWnUKMs9uK6MMFMD5bnSOHJgAbfvcfsqH1vGeCu08SLN0UcbO9w0z/MPYtHSid21IV0bCYuipGDiL+Of2Rcrhe1kbhfhFfTwkXBeC4He1nWd/CCtQFzZMHvDGl50Aup1yGwQUtBDFazi3Tf679Zv2ah9Ve8iJ20bIsFyyaUyyOkdqTdfMsQc0tcAQQQQRcEHUQRvCgzOLm/NE/p4ATTvPfGT5p4t4Hu7Z1XVVUrZGOjkaHMcC1zTsIO0Fa5YhILKZh9e+jk2hm06jj+VVdF7WWWGQUtdJTU8zZQ3WQDdzLnWx+7SHLiL2OpeKlLmlpsV0SCZk7BJGbgoviaEOaWuFwV9osdFsc0OFjotUxHDzE621p2H8O1Yi3Kop2vaWuGo+7mOa1auonRO0Ts3HiE0gn2xY6qh4thZpXdJH2D5cu7h+3xkRFKSJZOG4lJTysngeY5GEOa9u0H86rbCCQrP5sM58eKRaElo6pg8ZHucPnI77W8RtaTwsTVdZOG4lJTysngeY5GEOa9u0H86rbCCQheK7SLQ82GdCPFIujk0Y6pg8ZHueB+0jvu4ja2/CxW+IQDdEREL1ahnRwTwjD5HAXfD41vY3yx9m5+qFAKtVNEHNLXC4cCCOIIsR7FWHGKEwVEsJ2xvez7JIS6rbYhyufw7PtRuiO43Hcfz91hoiKErQpxzOYr0lAYibmF5aPVf1m+/S9i3xQ3mRrtGpnhPnxh47WOA+Dz7FMib07rxhc6xmLo6x9t+fjr53VbstqnpMRqnXv417R2NOiPgvDWXi02nUSv9KSR3tcSsRKXG5uugxN2WNbwARSDmXotKufIbeLidbte4N1d1/ao+Ur5jIf8AFP8A9Fv9Qn4BbYBeQKBiz9ijkPK3iQPVSsiInC5uiirO3ndFEHUVE4OqSLPeNYhB+Mlt27aeC+c7ed4UYdRUTgakiz5BrEIO4cZLezfr1KuskhcS5xJJJJJNySdZJO8oWOq+46lzXaYJ0r3v8b8VtGH14lbcaiPKHD/paku2mqXRuDmnWPfyPJaJoRIOacYZiTqN9jmw6j1HP7rcUXRRVjZW6Te8bwV3pSQQbFdCjkbI0PYbg6IumrpBI3Rd3HgeK7kQCQbhD2NkaWuFwVqFXSOjdou7juI4hdC26uohK3RO3zTwP9lq1RTlji1wsR+bjkmsEwkGeq5/imGuo33bmw6HhyP7mupERSEnWTh2IyQSsngeWSMIc17dRBH52b7qz2a/OhHicXRyWZVMHjI9geB+0j5cRuvwsVVhZOHYjJBKyeB5ZIwhzXt1EEfnZvuheEbwrtItDzX50I8Ti6OSzKpg8ZHsDwP2kfLiN1+Fit8QgG6KAs69H0eJykbHtjk7y0A+9qn1QznuitVwO4w29kjv7qLVi7FYPh9+zVW4g+hUcIiJWr4tszW1GhikH0ukZ7WO/EKwKrdkRLo4jSH/ADox9pwb+KsfdMqM9UjmqT8Rt/x2O/0/Yn3VWJj1ndp5711rKxSLRnlb6L3j2OIWKlquoNxdFL2Y79FU+vF/K5RCpXzGSf4tt9fiDb7wE+8LfTfyD93JTjQvRP8Ap/6ClZY2JQvfDIyJ+hI5j2sft0XFpDXdxse5ZKJuudqpU+azFS5xdRzOdc3d1XXN9Z0tLXc7966KnNniUbHSPo5mtY1znOIFg1ouSde4BW8Xj5Y/q6s/dqn+i9CFTRERCF30dW6N2k3vG4jgVtVLVNkaHN7xwPArTlk0FcYnXGzeOI/uo08PSC41TvCsTNI7Yf2D5cx6rbUXxBOHtDmm4P5sea+0qIsr81wcA5puCixcRw8SttscPJP4HkspF61xabhYSxMmYWPFwVpksRa4tcLEbQvhbTieGiVtxqeNh48itYewgkEWI1EJvDKJBzXPMRw99HJbVp0Pp3rhrbkAbTqC3j5E8W//ACf+2n/+i0uk/SM9ZvxCu6FuSxVyyJzQYrBiFNPJCImRTRyPf00fkNcC9oDHFx0mgttax0tdgrHIiEIoiz5DxtL6kv8AM1S6obz3VF6qCP0Yi77T3D/ao1V/GU6wIXrG9x+yjZERKl0Fetkl/j6X/Xh/nCstZVtyLjviNIP8+I+x4P4KyKYUehVN+I/5GdxVbss6bo8Qqmf50h+07SHxXirdc7tD0eJOfulZG/2DQPvZfvWlKFILOIVppJOkgY/iB9kUh5lavRrZIz58Rt2sc0/An2KPF72Q2J9BiFPITYaYa4/Rf1D7nL2J2y8FYV0XS072DeD47lY9EROlzBF4+WP6urP3ap/ovXsLx8sf1dWfu1T/AEXoQqaIiIQiIiELMw7ETE7i07R+I5raIpQ4BzTcHYVpaz8LxMxOsdbDtHDmPzrUSog2+s3X7qw4Rivy56KU9Q/9fx/dbOi4a4EAg3B1ghcpYryDfMIvOxbC+kGk3yx/EOB5r0UWTHlhuFpqKdlRGY5BcH9utPphaRoPpN+Ku4FUOuwvSe2RnlBzSRxF9vareNOq4TeKUSC4XOa6hfRybDtNx4j91XKIi2qCigTOzW9Jicg3Rtjj/h0j73KeXvABJ1AC5PIbVWPHsR6eqmn+cke4dhJsPZZQqx3VAVm+HIrzPk4C3ifwsBERLldVtebCn08Ug+jpvP1WO/GysEoXzKUGlVyzEao4rDtkcLe5rlNCZ0gsy/NUT4gk2qoN4NHqfVRdnvwu8cFSB5LnROPJw0m+8O9qiNWRy1wfwmgnhAu4sLmcdJnWbbtIt3qt6jVTbPvxT3AZ+kpdg6tNvocx6+C4XIXCKKnysnkdjPhVFDPe7i0Nf67eq6/eL969pQ9mYyi0JX0Tzqk68frtHWHe0X+ophTiF+2wFc1xOl+WqXM3HMdx9tEXj5Y/q6s/dqn+i9ewvHyx/V1Z+7VP9F63JcqaIiIQiIiEIiIhC9LCcU6M6DvIP8J4jktkBvrC0letg+K6Hi3nq7j6P/ShVEF+s3VWfB8V6O0Ex6u48OR5fbu02BERLldEUqZsc4ti2hq3atTYZSdnCNx4cD3cFFa5WcchYbhRKukjqozG/wCnI8VaxFGWbLOL0mjRVbuvsilPn8GOPpcDv2bdsmpvHIHi4XOqukkpZDHJ9OY4rV85OM+D4dKQbOkHRM43fqdbsbpKva3vO5lGKirFOw9Sn0mnnIT1/ZYDuK0NLah+0/uV4wal6CmF9XZn08kRF9wxFzg1ouXEADiTsCjpwpqzM4X0dE+YixmkNubWCw/iL1ICwcDwwU9NFTt2Rsa3tIHWPebnvWcnUbdlgC5fWz9PUPk4nLu3eSKvGcPJ/wAErpGAdSTxsfquJ1dxBHcrDrSM6+TPhNH0zBeSnu8cSw/pB3WDu48VqqY9tlxuU/Bav5eoDXaOyPfu9vqoJRcrhKl0Fd1JVOikbLGS1zCHNI3EG4KsfkplGytpmTstfyZG+i8eUPxHIhVqW0ZA5YuoKi7rmGSzZW69XB7R6Q94JHMSKeXo3Z6FJsXoPm4rt7TdOfEKwq8fLH9XVn7tU/0Xr06apbIxskbg5rgHNcDcEHYQvuSMOBa4Agggg6wQdoITZc+IINiqPIrQyZicKJJ6GQXJNhLJYchc7F8/ILhXzcv3r0LxVgRWf+QXCvm5fvXp8guFfNy/evQhVgRWf+QXCvm5fvXp8guFfNy/evQhVgRWf+QXCvm5fvXp8guFfNy/evQhV6wbFbWjedXmu4cjyXuKafkGwv5uX7168DLnNSKeIT0Ie5jB4yNxL3ADz2k6yLbRutfioFRB/W36q3YNi2lPMf8AafQ+ngo1REUBW1ctdY3GoqT8MzvObQSMl11TGhsT7XD76tJ24ObtPHVzUXos2SOZ2VFqaSKpAEovY3H7wO9fUkhcS5xuSSSTtJO0r5RFgpSLds0+T/hFcJXDqU9pD69/Fj2gn6q0oBWFzd5NeB0TGvFpJPGSci4Cze4WHbdSKePbf3JPjFX8vTEDV2Q9T4edls6IibLniLghcohCr5nEyUNFVnRHiZbviO4ekztBPsIWqqymVmTbK6mdA+wPlRv9F42Hs3HkSq6Ylhz4JXwzNLXsNnD+3Eb7pTURbDrjQroWEV4qotl3bbrz5+/NYyIijpyt7zdZwzRuFPUEmncdR2mIneOLeI7xwM3wzte0PY4Oa4AhwIIIOwgjaFVVbZkXnBmoCGHxkBOuMnyb7TGfNPLYfepcFRsdV2irmKYOKgmWHJ28cfz91YFF5eA5SQVkfSU8gd6Tdjmng5u0fAr1EyBBFwqU+N0bi14sRxRERerBEREIRERCEXBC5RCFDWc3N70JdWUrfFE3kYP2ZPnD6JPsUcKyGU+VdNRxE1DgSQbRCxc++q2id3M6lXfEahj5XvjZ0bHOJbGCSGg7gTtSqpY1rur4K/4LVTTw2lBy0dx/tx9VjIiKMniIi9DAsFkq52U8Iu5x27mgbXHkAgC+QWLnBoLnGwC2nNVkn4TU+ESDxUBDtex0m1redtp7uKnRYGB4NHS07KeIdVgtfe4+c48ydaz04hj6Ntt65xiVaayYu/pGQ7vyiIi3JaiIiEItKzj5Citi6aEAVEY1f5jR5hPHge7fq3VFi9geLFb6eofTyCSM5j9sqqyxFri1wIIJBBFiCNoI3FfCnHOJm6FW01FMA2oA1jYJQNx4P4HfsO60J1FO6N7mSNLXNJDmkWII2ghKJYjGbFdFoa6Osj2m67xw/HNdSIi1KesnD8SkgkEsL3RvGxzSQezmOSknJ3PS4AMro9Ld0seo2+kzYT2Edii1FmyRzOyVEqaKGpFpW357/FWXwjKqlqR4idjj6N7P72mx9y9ZVTBXs4fllWQaoqmUAbGlxc37LrhTG1n+YKuzfDm+J/0I9R7KyaKBoc7le0AF8brW1ujbc9trLK+WettbQgvx0Hf87LZ82zmoJ+H6ob2+J9lN6KBanO3Xu2SMZ6sbf9114WIZWVc9+lqJXA+bpEN+yLBeGsbuC2x/Dk57bwO659vup7xjLWjpb9NOzSHmNOm/s0W3I77KOcos80j7somdE3WOkfZzyOTfJb71Gq4UZ9S92mSdU2B00Obuseenh73XdVVT5HmSRznudrLnEkk8yV0oijJ3oiIsihoJJpGxQsL3uNg0bf8Aoc0IJAFyvmjo3yvbFE0ue42a0bSSp/yDyKbQQdazp32Mj+HBjfoj3nXwt05B5AsoGab7PqHDrP3NHos5cTvW3JnTwbHWdqqPi+K/Mf4MXZ3nj+EREUtV1EREIRERCEREQhFq+WeQUNezS1RzAdWUDbbY1/pD3j3LaEWLmhwsVuhnkgeHxmxCrPj+TU9HJ0dQwt9FwuWOHFrt/wAV5StJiOGxzxmKdjXsO1rhfvHA8worymzMubeShfpDb0LzZ3Y12w9ht2lLpaVzc25hXOhx2KYBs3Vdx3H2+viovRZFbQSQvMczHMcNrXAgrHURWEEEXCIiIXqIiIQiIiEIiIhCIsvDcKlqHiOCN0jjuaL953AcypOyZzMgWkr3339Cw6uxz/wHtWxkTn9kKFVV0FKLyO+m8rQcmskKiufowM6oPWkdcMb2neeQ1qc8ksjIaCPRjGlI7y5SBpO5Dg3kvZpKRkTBHE1rGt1BrQAB3BdyZRQCPPeqViGLy1fUHVZw49/siIikJMiIiEIiIhCIiIQiIiEIiIhCIiIQsPE8HhqGaE8bJG8HC9uw7R3LRMYzKwP61NK+I+i7rt9tw4e9SOi1viY/tBTKeuqKb+J5HLd4HJQPiWaOui8hrJhxjdr9j9ErXK3Jyph/S08rO1jgNXA21qza4CjOo27inMXxFM3tsB7rj3VVXMI1EEdq4srG4v5S11n6b6x/FR3U9ja6dQ4v0jdrY8/woVbGTqAJ7Na9OhyWq5v0VNK7mGOt7TqCn3B9v54r2itraS+ZKgT/ABA5h2Wx+f4UGYZmfrZLGQRwjfpuudu4Mvr7SFueC5mqaOzqh75zq1eQz2A3PtUgopDaaNvNKJ8bq5cgdkcvfXzWNQ4dHCwRwxtjaPNaAB7tp5rJRFIAsk7nFxuTmiIiF4iIiEIiIhCIiIQv/9k="/>
          <p:cNvSpPr>
            <a:spLocks noChangeAspect="1" noChangeArrowheads="1"/>
          </p:cNvSpPr>
          <p:nvPr/>
        </p:nvSpPr>
        <p:spPr bwMode="auto">
          <a:xfrm>
            <a:off x="307975" y="-906463"/>
            <a:ext cx="2066925" cy="221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 descr="http://charlesrussell.files.wordpress.com/2009/06/no-hous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286000"/>
            <a:ext cx="24193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025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MILLAGE – OPERATING COSTS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39000" cy="4525963"/>
          </a:xfrm>
        </p:spPr>
        <p:txBody>
          <a:bodyPr anchor="ctr"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Millage is for school district's operations:</a:t>
            </a:r>
          </a:p>
          <a:p>
            <a:pPr lvl="0"/>
            <a:r>
              <a:rPr lang="en-US" dirty="0"/>
              <a:t>educational programs </a:t>
            </a:r>
          </a:p>
          <a:p>
            <a:pPr lvl="0"/>
            <a:r>
              <a:rPr lang="en-US" dirty="0"/>
              <a:t>employees </a:t>
            </a:r>
          </a:p>
          <a:p>
            <a:pPr lvl="0"/>
            <a:r>
              <a:rPr lang="en-US" dirty="0"/>
              <a:t>classroom materials and textbooks</a:t>
            </a:r>
          </a:p>
          <a:p>
            <a:pPr lvl="0"/>
            <a:r>
              <a:rPr lang="en-US" dirty="0"/>
              <a:t>library</a:t>
            </a:r>
          </a:p>
          <a:p>
            <a:pPr lvl="0"/>
            <a:r>
              <a:rPr lang="en-US" dirty="0"/>
              <a:t>transportation costs</a:t>
            </a:r>
          </a:p>
          <a:p>
            <a:pPr lvl="0"/>
            <a:r>
              <a:rPr lang="en-US" dirty="0"/>
              <a:t>maintenance of buildings and sites</a:t>
            </a:r>
          </a:p>
          <a:p>
            <a:pPr lvl="0"/>
            <a:r>
              <a:rPr lang="en-US" dirty="0"/>
              <a:t>other operating costs to keep the school district open.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It is not used for school construction.  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5BB7-117A-4BD7-8546-00C8B7C69AA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4098" name="Picture 2" descr="https://encrypted-tbn1.google.com/images?q=tbn:ANd9GcSe3BGJ0rT7fr-pJb25bfp5zHVaXWGM2jQC6ef5zkfFRZ-RmRv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057400"/>
            <a:ext cx="2705100" cy="201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064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SCHOOL </a:t>
            </a:r>
            <a:r>
              <a:rPr lang="en-US" sz="4000" dirty="0" smtClean="0"/>
              <a:t>FUNDING BEFORE 1994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/>
              <a:t>Heavy reliance on school property tax on </a:t>
            </a:r>
            <a:r>
              <a:rPr lang="en-US" b="1" dirty="0"/>
              <a:t>ALL</a:t>
            </a:r>
            <a:r>
              <a:rPr lang="en-US" dirty="0"/>
              <a:t> taxable property in a school </a:t>
            </a:r>
            <a:r>
              <a:rPr lang="en-US" dirty="0" smtClean="0"/>
              <a:t>district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Almost 61.4% of total school revenues originated from local </a:t>
            </a:r>
            <a:r>
              <a:rPr lang="en-US" dirty="0" smtClean="0"/>
              <a:t>sources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27.904 mills ($27.904 per $1,000 of valuation) levied on </a:t>
            </a:r>
            <a:r>
              <a:rPr lang="en-US" b="1" dirty="0"/>
              <a:t>ALL</a:t>
            </a:r>
            <a:r>
              <a:rPr lang="en-US" dirty="0"/>
              <a:t> taxable property in Byron Area </a:t>
            </a:r>
            <a:r>
              <a:rPr lang="en-US" dirty="0" smtClean="0"/>
              <a:t>Schools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 smtClean="0"/>
              <a:t>Byron Area voters renewed 27.904 mills </a:t>
            </a:r>
            <a:r>
              <a:rPr lang="en-US" dirty="0"/>
              <a:t>in 1993 for 2 years before </a:t>
            </a:r>
            <a:r>
              <a:rPr lang="en-US" dirty="0" smtClean="0"/>
              <a:t>Proposal A </a:t>
            </a:r>
            <a:r>
              <a:rPr lang="en-US" smtClean="0"/>
              <a:t>was </a:t>
            </a:r>
            <a:r>
              <a:rPr lang="en-US" smtClean="0"/>
              <a:t>approved</a:t>
            </a:r>
            <a:endParaRPr lang="en-US" dirty="0" smtClean="0"/>
          </a:p>
          <a:p>
            <a:pPr lvl="0"/>
            <a:endParaRPr lang="en-US" dirty="0"/>
          </a:p>
          <a:p>
            <a:r>
              <a:rPr lang="en-US" dirty="0"/>
              <a:t>From 1972 to 1993, Michigan voters rejected property tax reform ballot proposals 8 times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5BB7-117A-4BD7-8546-00C8B7C69AA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27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PROPOSAL </a:t>
            </a:r>
            <a:r>
              <a:rPr lang="en-US" sz="3200" dirty="0" smtClean="0"/>
              <a:t> A </a:t>
            </a:r>
            <a:r>
              <a:rPr lang="en-US" sz="3200" dirty="0"/>
              <a:t>– 1994 TO PRESENT </a:t>
            </a:r>
            <a:r>
              <a:rPr lang="en-US" sz="3200" dirty="0" smtClean="0"/>
              <a:t>DAY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Proposal </a:t>
            </a:r>
            <a:r>
              <a:rPr lang="en-US" dirty="0"/>
              <a:t>A overwhelmingly approved by the voters on March 14, 1994</a:t>
            </a:r>
          </a:p>
          <a:p>
            <a:pPr lvl="1"/>
            <a:r>
              <a:rPr lang="en-US" dirty="0"/>
              <a:t>Separated property into </a:t>
            </a:r>
            <a:r>
              <a:rPr lang="en-US" b="1" dirty="0"/>
              <a:t>homestead</a:t>
            </a:r>
            <a:r>
              <a:rPr lang="en-US" dirty="0"/>
              <a:t> and </a:t>
            </a:r>
            <a:r>
              <a:rPr lang="en-US" b="1" dirty="0"/>
              <a:t>non-homestead</a:t>
            </a:r>
            <a:r>
              <a:rPr lang="en-US" dirty="0"/>
              <a:t> property for tax purposes</a:t>
            </a:r>
          </a:p>
          <a:p>
            <a:pPr lvl="1"/>
            <a:r>
              <a:rPr lang="en-US" dirty="0" smtClean="0"/>
              <a:t>27.902 </a:t>
            </a:r>
            <a:r>
              <a:rPr lang="en-US" dirty="0"/>
              <a:t>mills in Bryon </a:t>
            </a:r>
            <a:r>
              <a:rPr lang="en-US" dirty="0" smtClean="0"/>
              <a:t>Area </a:t>
            </a:r>
            <a:r>
              <a:rPr lang="en-US" dirty="0"/>
              <a:t>substantially </a:t>
            </a:r>
            <a:r>
              <a:rPr lang="en-US" dirty="0" smtClean="0"/>
              <a:t>reduced </a:t>
            </a:r>
            <a:r>
              <a:rPr lang="en-US" dirty="0" smtClean="0"/>
              <a:t>to 18 </a:t>
            </a:r>
            <a:r>
              <a:rPr lang="en-US" dirty="0"/>
              <a:t>mills on non-homestead </a:t>
            </a:r>
            <a:r>
              <a:rPr lang="en-US" dirty="0" smtClean="0"/>
              <a:t>property.</a:t>
            </a:r>
            <a:endParaRPr lang="en-US" dirty="0"/>
          </a:p>
          <a:p>
            <a:pPr lvl="1"/>
            <a:r>
              <a:rPr lang="en-US" dirty="0"/>
              <a:t>6 mills state education tax on homestead property and non-homestead </a:t>
            </a:r>
            <a:r>
              <a:rPr lang="en-US" dirty="0" smtClean="0"/>
              <a:t>property.  </a:t>
            </a:r>
            <a:r>
              <a:rPr lang="en-US" dirty="0"/>
              <a:t>It is a state-wide tax that is not directly given to Byron Area Schools.   </a:t>
            </a:r>
          </a:p>
          <a:p>
            <a:pPr lvl="1"/>
            <a:r>
              <a:rPr lang="en-US" dirty="0" smtClean="0"/>
              <a:t>State-wide </a:t>
            </a:r>
            <a:r>
              <a:rPr lang="en-US" dirty="0"/>
              <a:t>property tax rates were reduced by 30.6</a:t>
            </a:r>
            <a:r>
              <a:rPr lang="en-US" dirty="0" smtClean="0"/>
              <a:t>%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5BB7-117A-4BD7-8546-00C8B7C69AA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80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PROPOSAL </a:t>
            </a:r>
            <a:r>
              <a:rPr lang="en-US" sz="3200" dirty="0" smtClean="0"/>
              <a:t> A </a:t>
            </a:r>
            <a:r>
              <a:rPr lang="en-US" sz="3200" dirty="0"/>
              <a:t>– </a:t>
            </a:r>
            <a:r>
              <a:rPr lang="en-US" sz="3200" dirty="0" smtClean="0"/>
              <a:t>PRESENT DAY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20000"/>
          </a:bodyPr>
          <a:lstStyle/>
          <a:p>
            <a:pPr lvl="0"/>
            <a:r>
              <a:rPr lang="en-US" dirty="0" smtClean="0"/>
              <a:t>Property </a:t>
            </a:r>
            <a:r>
              <a:rPr lang="en-US" dirty="0"/>
              <a:t>NOT subject to 18 mills:</a:t>
            </a:r>
          </a:p>
          <a:p>
            <a:pPr lvl="1"/>
            <a:r>
              <a:rPr lang="en-US" dirty="0"/>
              <a:t>Homestead property– property that a taxpayer declares as his or her primary residence </a:t>
            </a:r>
          </a:p>
          <a:p>
            <a:pPr lvl="1"/>
            <a:r>
              <a:rPr lang="en-US" dirty="0"/>
              <a:t>Qualified agricultural property</a:t>
            </a:r>
          </a:p>
          <a:p>
            <a:pPr lvl="1"/>
            <a:r>
              <a:rPr lang="en-US" dirty="0"/>
              <a:t>Qualified forestry property</a:t>
            </a:r>
          </a:p>
          <a:p>
            <a:pPr lvl="1"/>
            <a:r>
              <a:rPr lang="en-US" dirty="0"/>
              <a:t>Industrial personal property </a:t>
            </a:r>
          </a:p>
          <a:p>
            <a:pPr lvl="1"/>
            <a:r>
              <a:rPr lang="en-US" dirty="0"/>
              <a:t>Commercial personal property (only subject to 6 of the 18 mills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5BB7-117A-4BD7-8546-00C8B7C69AA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77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A – PRESENT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lvl="0" indent="0">
              <a:buNone/>
            </a:pPr>
            <a:r>
              <a:rPr lang="en-US" dirty="0"/>
              <a:t>Property </a:t>
            </a:r>
            <a:r>
              <a:rPr lang="en-US" b="1" dirty="0" smtClean="0"/>
              <a:t>subject</a:t>
            </a:r>
            <a:r>
              <a:rPr lang="en-US" dirty="0" smtClean="0"/>
              <a:t> </a:t>
            </a:r>
            <a:r>
              <a:rPr lang="en-US" dirty="0"/>
              <a:t>to 18 mills</a:t>
            </a:r>
            <a:r>
              <a:rPr lang="en-US" dirty="0" smtClean="0"/>
              <a:t>:</a:t>
            </a:r>
          </a:p>
          <a:p>
            <a:r>
              <a:rPr lang="en-US" dirty="0" smtClean="0"/>
              <a:t>All </a:t>
            </a:r>
            <a:r>
              <a:rPr lang="en-US" dirty="0"/>
              <a:t>other property such as second homes and certain industrial and commercial property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5BB7-117A-4BD7-8546-00C8B7C69AA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819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>SCHOOL FUNDING IN MICHIGAN FOR OPERATIONS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77500" lnSpcReduction="20000"/>
          </a:bodyPr>
          <a:lstStyle/>
          <a:p>
            <a:endParaRPr lang="en-US" dirty="0"/>
          </a:p>
          <a:p>
            <a:pPr algn="just"/>
            <a:r>
              <a:rPr lang="en-US" dirty="0"/>
              <a:t>Beginning in 1994-1995 school year, Michigan school districts receive a "foundation allowance" per pupil set by the Legislature each year.  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Combination </a:t>
            </a:r>
            <a:r>
              <a:rPr lang="en-US" dirty="0"/>
              <a:t>of revenue from the levy of 18 mills on </a:t>
            </a:r>
            <a:r>
              <a:rPr lang="en-US" dirty="0" smtClean="0"/>
              <a:t>non-homestead property in </a:t>
            </a:r>
            <a:r>
              <a:rPr lang="en-US" dirty="0"/>
              <a:t>the school district and state school aid that is given to the school district from the state of Michigan.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5BB7-117A-4BD7-8546-00C8B7C69AA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81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en-US" dirty="0" smtClean="0"/>
              <a:t>   	State </a:t>
            </a:r>
            <a:r>
              <a:rPr lang="en-US" dirty="0"/>
              <a:t>aid from Michigan 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smtClean="0"/>
              <a:t>	</a:t>
            </a:r>
            <a:r>
              <a:rPr lang="en-US" u="sng" dirty="0" smtClean="0"/>
              <a:t>+ </a:t>
            </a:r>
            <a:r>
              <a:rPr lang="en-US" u="sng" dirty="0"/>
              <a:t>18 mills levied on non-homestead  </a:t>
            </a:r>
            <a:r>
              <a:rPr lang="en-US" u="sng" dirty="0" smtClean="0"/>
              <a:t>  </a:t>
            </a:r>
            <a:r>
              <a:rPr lang="en-US" dirty="0" smtClean="0"/>
              <a:t>	</a:t>
            </a:r>
            <a:r>
              <a:rPr lang="en-US" u="sng" dirty="0" smtClean="0"/>
              <a:t>property</a:t>
            </a:r>
            <a:endParaRPr lang="en-US" u="sng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smtClean="0"/>
              <a:t>	= </a:t>
            </a:r>
            <a:r>
              <a:rPr lang="en-US" dirty="0"/>
              <a:t>foundation allowance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5BB7-117A-4BD7-8546-00C8B7C69AA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13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Design">
  <a:themeElements>
    <a:clrScheme name="Default Design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517</Words>
  <Application>Microsoft Office PowerPoint</Application>
  <PresentationFormat>On-screen Show (4:3)</PresentationFormat>
  <Paragraphs>117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Office Theme</vt:lpstr>
      <vt:lpstr>1_Office Theme</vt:lpstr>
      <vt:lpstr>Default Design</vt:lpstr>
      <vt:lpstr>Upcoming Millage Election   Byron Area Schools</vt:lpstr>
      <vt:lpstr>INTRODUCTION</vt:lpstr>
      <vt:lpstr>MILLAGE – OPERATING COSTS</vt:lpstr>
      <vt:lpstr>SCHOOL FUNDING BEFORE 1994</vt:lpstr>
      <vt:lpstr>PROPOSAL  A – 1994 TO PRESENT DAY</vt:lpstr>
      <vt:lpstr>PROPOSAL  A – PRESENT DAY</vt:lpstr>
      <vt:lpstr>PROPOSAL A – PRESENT DAY</vt:lpstr>
      <vt:lpstr> SCHOOL FUNDING IN MICHIGAN FOR OPERATIONS </vt:lpstr>
      <vt:lpstr>HOW IT WORKS</vt:lpstr>
      <vt:lpstr>So, let’s assume that. . .</vt:lpstr>
      <vt:lpstr>18 MILLS IN BYRON AREA SCHOOLS</vt:lpstr>
      <vt:lpstr>MISAPPLICATION OF HEADLEE REDUCTION FRACTION</vt:lpstr>
      <vt:lpstr>HEADLEE ROLLBACK IMPACT</vt:lpstr>
      <vt:lpstr>CONCLUSION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Sinking Fund Strategies and Proper Use of Funds</dc:title>
  <dc:creator>Candace G. Hines</dc:creator>
  <cp:lastModifiedBy>Candace G. Hines</cp:lastModifiedBy>
  <cp:revision>38</cp:revision>
  <cp:lastPrinted>2012-08-23T17:25:05Z</cp:lastPrinted>
  <dcterms:created xsi:type="dcterms:W3CDTF">2012-05-30T13:58:11Z</dcterms:created>
  <dcterms:modified xsi:type="dcterms:W3CDTF">2012-08-23T17:26:15Z</dcterms:modified>
</cp:coreProperties>
</file>