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embeddedFontLst>
    <p:embeddedFont>
      <p:font typeface="Roboto"/>
      <p:regular r:id="rId24"/>
      <p:bold r:id="rId25"/>
      <p:italic r:id="rId26"/>
      <p:boldItalic r:id="rId27"/>
    </p:embeddedFont>
    <p:embeddedFont>
      <p:font typeface="Comfortaa"/>
      <p:regular r:id="rId28"/>
      <p:bold r:id="rId29"/>
    </p:embeddedFon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52A91EB-7D95-4719-B51C-4BB507A2CACD}">
  <a:tblStyle styleId="{D52A91EB-7D95-4719-B51C-4BB507A2CAC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Comfortaa-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mforta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6.xml"/><Relationship Id="rId33" Type="http://schemas.openxmlformats.org/officeDocument/2006/relationships/font" Target="fonts/CenturyGothic-boldItalic.fntdata"/><Relationship Id="rId10" Type="http://schemas.openxmlformats.org/officeDocument/2006/relationships/slide" Target="slides/slide5.xml"/><Relationship Id="rId32"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dc7c36e80_0_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dc7c36e8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4dc7c36e80_0_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dc7c36e8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d39e72829_0_7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d39e7282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e80a39d63_2_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e80a39d63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d39e72829_0_8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d39e7282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d39e72829_0_8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d39e72829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e80a39d63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e80a39d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e80a39d63_0_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e80a39d6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d39e72829_0_9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d39e72829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dc7c36e80_5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dc7c36e80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d39e72829_0_2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d39e7282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d39e72829_0_4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d39e7282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d39e72829_0_6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d39e7282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e2bc34143_1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e2bc3414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d39e72829_0_6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d39e7282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d39e72829_0_7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d39e72829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e63b4e06d_1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e63b4e06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p:nvPr/>
        </p:nvSpPr>
        <p:spPr>
          <a:xfrm>
            <a:off x="0" y="2659800"/>
            <a:ext cx="9144000" cy="1538400"/>
          </a:xfrm>
          <a:prstGeom prst="snip2DiagRect">
            <a:avLst>
              <a:gd fmla="val 0" name="adj1"/>
              <a:gd fmla="val 50000" name="adj2"/>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title"/>
          </p:nvPr>
        </p:nvSpPr>
        <p:spPr>
          <a:xfrm>
            <a:off x="729050" y="2682650"/>
            <a:ext cx="7743300" cy="1538400"/>
          </a:xfrm>
          <a:prstGeom prst="rect">
            <a:avLst/>
          </a:prstGeom>
        </p:spPr>
        <p:txBody>
          <a:bodyPr anchorCtr="0" anchor="t" bIns="91425" lIns="91425" spcFirstLastPara="1" rIns="91425" wrap="square" tIns="91425"/>
          <a:lstStyle>
            <a:lvl1pPr lvl="0" algn="ctr">
              <a:spcBef>
                <a:spcPts val="0"/>
              </a:spcBef>
              <a:spcAft>
                <a:spcPts val="0"/>
              </a:spcAft>
              <a:buNone/>
              <a:defRPr b="1" sz="4500">
                <a:solidFill>
                  <a:srgbClr val="FFFF00"/>
                </a:solidFill>
                <a:latin typeface="Roboto"/>
                <a:ea typeface="Roboto"/>
                <a:cs typeface="Roboto"/>
                <a:sym typeface="Roboto"/>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13" name="Google Shape;13;p2"/>
          <p:cNvSpPr txBox="1"/>
          <p:nvPr>
            <p:ph idx="1" type="subTitle"/>
          </p:nvPr>
        </p:nvSpPr>
        <p:spPr>
          <a:xfrm>
            <a:off x="1563475" y="4245400"/>
            <a:ext cx="6495000" cy="524700"/>
          </a:xfrm>
          <a:prstGeom prst="rect">
            <a:avLst/>
          </a:prstGeom>
        </p:spPr>
        <p:txBody>
          <a:bodyPr anchorCtr="0" anchor="t" bIns="91425" lIns="91425" spcFirstLastPara="1" rIns="91425" wrap="square" tIns="91425"/>
          <a:lstStyle>
            <a:lvl1pPr lvl="0" algn="ctr">
              <a:spcBef>
                <a:spcPts val="0"/>
              </a:spcBef>
              <a:spcAft>
                <a:spcPts val="0"/>
              </a:spcAft>
              <a:buNone/>
              <a:defRPr>
                <a:latin typeface="Roboto"/>
                <a:ea typeface="Roboto"/>
                <a:cs typeface="Roboto"/>
                <a:sym typeface="Roboto"/>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pic>
        <p:nvPicPr>
          <p:cNvPr id="15" name="Google Shape;15;p3"/>
          <p:cNvPicPr preferRelativeResize="0"/>
          <p:nvPr/>
        </p:nvPicPr>
        <p:blipFill>
          <a:blip r:embed="rId2">
            <a:alphaModFix amt="13000"/>
          </a:blip>
          <a:stretch>
            <a:fillRect/>
          </a:stretch>
        </p:blipFill>
        <p:spPr>
          <a:xfrm>
            <a:off x="2439400" y="1370300"/>
            <a:ext cx="4265200" cy="4265200"/>
          </a:xfrm>
          <a:prstGeom prst="rect">
            <a:avLst/>
          </a:prstGeom>
          <a:noFill/>
          <a:ln cap="flat" cmpd="sng" w="38100">
            <a:solidFill>
              <a:srgbClr val="FFFFFF"/>
            </a:solidFill>
            <a:prstDash val="solid"/>
            <a:round/>
            <a:headEnd len="sm" w="sm" type="none"/>
            <a:tailEnd len="sm" w="sm" type="none"/>
          </a:ln>
        </p:spPr>
      </p:pic>
      <p:sp>
        <p:nvSpPr>
          <p:cNvPr id="16" name="Google Shape;16;p3"/>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Clr>
                <a:srgbClr val="0B5394"/>
              </a:buClr>
              <a:buSzPts val="4500"/>
              <a:buFont typeface="Roboto"/>
              <a:buNone/>
              <a:defRPr b="1" i="1" sz="4500">
                <a:solidFill>
                  <a:srgbClr val="0B5394"/>
                </a:solidFill>
                <a:latin typeface="Roboto"/>
                <a:ea typeface="Roboto"/>
                <a:cs typeface="Roboto"/>
                <a:sym typeface="Roboto"/>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idx="1" type="body"/>
          </p:nvPr>
        </p:nvSpPr>
        <p:spPr>
          <a:xfrm>
            <a:off x="311700" y="1419958"/>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Clr>
                <a:srgbClr val="0B5394"/>
              </a:buClr>
              <a:buSzPts val="1800"/>
              <a:buFont typeface="Roboto"/>
              <a:buChar char="●"/>
              <a:defRPr>
                <a:solidFill>
                  <a:srgbClr val="0B5394"/>
                </a:solidFill>
                <a:latin typeface="Roboto"/>
                <a:ea typeface="Roboto"/>
                <a:cs typeface="Roboto"/>
                <a:sym typeface="Roboto"/>
              </a:defRPr>
            </a:lvl1pPr>
            <a:lvl2pPr indent="-317500" lvl="1" marL="914400">
              <a:spcBef>
                <a:spcPts val="1600"/>
              </a:spcBef>
              <a:spcAft>
                <a:spcPts val="0"/>
              </a:spcAft>
              <a:buClr>
                <a:srgbClr val="0B5394"/>
              </a:buClr>
              <a:buSzPts val="1400"/>
              <a:buFont typeface="Roboto"/>
              <a:buChar char="○"/>
              <a:defRPr>
                <a:solidFill>
                  <a:srgbClr val="0B5394"/>
                </a:solidFill>
                <a:latin typeface="Roboto"/>
                <a:ea typeface="Roboto"/>
                <a:cs typeface="Roboto"/>
                <a:sym typeface="Roboto"/>
              </a:defRPr>
            </a:lvl2pPr>
            <a:lvl3pPr indent="-317500" lvl="2" marL="1371600">
              <a:spcBef>
                <a:spcPts val="1600"/>
              </a:spcBef>
              <a:spcAft>
                <a:spcPts val="0"/>
              </a:spcAft>
              <a:buClr>
                <a:srgbClr val="0B5394"/>
              </a:buClr>
              <a:buSzPts val="1400"/>
              <a:buFont typeface="Roboto"/>
              <a:buChar char="■"/>
              <a:defRPr>
                <a:solidFill>
                  <a:srgbClr val="0B5394"/>
                </a:solidFill>
                <a:latin typeface="Roboto"/>
                <a:ea typeface="Roboto"/>
                <a:cs typeface="Roboto"/>
                <a:sym typeface="Roboto"/>
              </a:defRPr>
            </a:lvl3pPr>
            <a:lvl4pPr indent="-317500" lvl="3" marL="1828800">
              <a:spcBef>
                <a:spcPts val="1600"/>
              </a:spcBef>
              <a:spcAft>
                <a:spcPts val="0"/>
              </a:spcAft>
              <a:buClr>
                <a:srgbClr val="0B5394"/>
              </a:buClr>
              <a:buSzPts val="1400"/>
              <a:buFont typeface="Roboto"/>
              <a:buChar char="●"/>
              <a:defRPr>
                <a:solidFill>
                  <a:srgbClr val="0B5394"/>
                </a:solidFill>
                <a:latin typeface="Roboto"/>
                <a:ea typeface="Roboto"/>
                <a:cs typeface="Roboto"/>
                <a:sym typeface="Roboto"/>
              </a:defRPr>
            </a:lvl4pPr>
            <a:lvl5pPr indent="-317500" lvl="4" marL="2286000">
              <a:spcBef>
                <a:spcPts val="1600"/>
              </a:spcBef>
              <a:spcAft>
                <a:spcPts val="0"/>
              </a:spcAft>
              <a:buClr>
                <a:srgbClr val="0B5394"/>
              </a:buClr>
              <a:buSzPts val="1400"/>
              <a:buFont typeface="Roboto"/>
              <a:buChar char="○"/>
              <a:defRPr>
                <a:solidFill>
                  <a:srgbClr val="0B5394"/>
                </a:solidFill>
                <a:latin typeface="Roboto"/>
                <a:ea typeface="Roboto"/>
                <a:cs typeface="Roboto"/>
                <a:sym typeface="Roboto"/>
              </a:defRPr>
            </a:lvl5pPr>
            <a:lvl6pPr indent="-317500" lvl="5" marL="2743200">
              <a:spcBef>
                <a:spcPts val="1600"/>
              </a:spcBef>
              <a:spcAft>
                <a:spcPts val="0"/>
              </a:spcAft>
              <a:buClr>
                <a:srgbClr val="0B5394"/>
              </a:buClr>
              <a:buSzPts val="1400"/>
              <a:buFont typeface="Roboto"/>
              <a:buChar char="■"/>
              <a:defRPr>
                <a:solidFill>
                  <a:srgbClr val="0B5394"/>
                </a:solidFill>
                <a:latin typeface="Roboto"/>
                <a:ea typeface="Roboto"/>
                <a:cs typeface="Roboto"/>
                <a:sym typeface="Roboto"/>
              </a:defRPr>
            </a:lvl6pPr>
            <a:lvl7pPr indent="-317500" lvl="6" marL="3200400">
              <a:spcBef>
                <a:spcPts val="1600"/>
              </a:spcBef>
              <a:spcAft>
                <a:spcPts val="0"/>
              </a:spcAft>
              <a:buClr>
                <a:srgbClr val="0B5394"/>
              </a:buClr>
              <a:buSzPts val="1400"/>
              <a:buFont typeface="Roboto"/>
              <a:buChar char="●"/>
              <a:defRPr>
                <a:solidFill>
                  <a:srgbClr val="0B5394"/>
                </a:solidFill>
                <a:latin typeface="Roboto"/>
                <a:ea typeface="Roboto"/>
                <a:cs typeface="Roboto"/>
                <a:sym typeface="Roboto"/>
              </a:defRPr>
            </a:lvl7pPr>
            <a:lvl8pPr indent="-317500" lvl="7" marL="3657600">
              <a:spcBef>
                <a:spcPts val="1600"/>
              </a:spcBef>
              <a:spcAft>
                <a:spcPts val="0"/>
              </a:spcAft>
              <a:buClr>
                <a:srgbClr val="0B5394"/>
              </a:buClr>
              <a:buSzPts val="1400"/>
              <a:buFont typeface="Roboto"/>
              <a:buChar char="○"/>
              <a:defRPr>
                <a:solidFill>
                  <a:srgbClr val="0B5394"/>
                </a:solidFill>
                <a:latin typeface="Roboto"/>
                <a:ea typeface="Roboto"/>
                <a:cs typeface="Roboto"/>
                <a:sym typeface="Roboto"/>
              </a:defRPr>
            </a:lvl8pPr>
            <a:lvl9pPr indent="-317500" lvl="8" marL="4114800">
              <a:spcBef>
                <a:spcPts val="1600"/>
              </a:spcBef>
              <a:spcAft>
                <a:spcPts val="1600"/>
              </a:spcAft>
              <a:buClr>
                <a:srgbClr val="0B5394"/>
              </a:buClr>
              <a:buSzPts val="1400"/>
              <a:buFont typeface="Roboto"/>
              <a:buChar char="■"/>
              <a:defRPr>
                <a:solidFill>
                  <a:srgbClr val="0B5394"/>
                </a:solidFill>
                <a:latin typeface="Roboto"/>
                <a:ea typeface="Roboto"/>
                <a:cs typeface="Roboto"/>
                <a:sym typeface="Roboto"/>
              </a:defRPr>
            </a:lvl9pPr>
          </a:lstStyle>
          <a:p/>
        </p:txBody>
      </p:sp>
      <p:sp>
        <p:nvSpPr>
          <p:cNvPr id="20" name="Google Shape;20;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1" name="Google Shape;21;p4"/>
          <p:cNvSpPr/>
          <p:nvPr/>
        </p:nvSpPr>
        <p:spPr>
          <a:xfrm>
            <a:off x="311700" y="444425"/>
            <a:ext cx="8520600" cy="628800"/>
          </a:xfrm>
          <a:prstGeom prst="snip2DiagRect">
            <a:avLst>
              <a:gd fmla="val 0" name="adj1"/>
              <a:gd fmla="val 50000" name="adj2"/>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 name="Google Shape;22;p4"/>
          <p:cNvPicPr preferRelativeResize="0"/>
          <p:nvPr/>
        </p:nvPicPr>
        <p:blipFill>
          <a:blip r:embed="rId2">
            <a:alphaModFix/>
          </a:blip>
          <a:stretch>
            <a:fillRect/>
          </a:stretch>
        </p:blipFill>
        <p:spPr>
          <a:xfrm>
            <a:off x="152425" y="160775"/>
            <a:ext cx="1196100" cy="1196100"/>
          </a:xfrm>
          <a:prstGeom prst="rect">
            <a:avLst/>
          </a:prstGeom>
          <a:noFill/>
          <a:ln cap="flat" cmpd="sng" w="38100">
            <a:solidFill>
              <a:srgbClr val="FFFFFF"/>
            </a:solidFill>
            <a:prstDash val="solid"/>
            <a:round/>
            <a:headEnd len="sm" w="sm" type="none"/>
            <a:tailEnd len="sm" w="sm" type="none"/>
          </a:ln>
        </p:spPr>
      </p:pic>
      <p:sp>
        <p:nvSpPr>
          <p:cNvPr id="23" name="Google Shape;23;p4"/>
          <p:cNvSpPr txBox="1"/>
          <p:nvPr>
            <p:ph type="title"/>
          </p:nvPr>
        </p:nvSpPr>
        <p:spPr>
          <a:xfrm>
            <a:off x="1472725" y="464125"/>
            <a:ext cx="7065300" cy="596400"/>
          </a:xfrm>
          <a:prstGeom prst="rect">
            <a:avLst/>
          </a:prstGeom>
        </p:spPr>
        <p:txBody>
          <a:bodyPr anchorCtr="0" anchor="t" bIns="91425" lIns="91425" spcFirstLastPara="1" rIns="91425" wrap="square" tIns="91425"/>
          <a:lstStyle>
            <a:lvl1pPr lvl="0">
              <a:spcBef>
                <a:spcPts val="0"/>
              </a:spcBef>
              <a:spcAft>
                <a:spcPts val="0"/>
              </a:spcAft>
              <a:buNone/>
              <a:defRPr sz="3000">
                <a:solidFill>
                  <a:srgbClr val="FFFF00"/>
                </a:solidFill>
                <a:latin typeface="Roboto"/>
                <a:ea typeface="Roboto"/>
                <a:cs typeface="Roboto"/>
                <a:sym typeface="Roboto"/>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bit.ly/MSTC19-Desig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nciea.org/featured-resourc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nciea.org/featured-resourc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bit.ly/MSTC19-DesignFolder" TargetMode="External"/><Relationship Id="rId4" Type="http://schemas.openxmlformats.org/officeDocument/2006/relationships/hyperlink" Target="https://www.nciea.org/featured-resources" TargetMode="External"/><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title"/>
          </p:nvPr>
        </p:nvSpPr>
        <p:spPr>
          <a:xfrm>
            <a:off x="729050" y="2682650"/>
            <a:ext cx="7743300" cy="153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District Assessment System Design Toolkit</a:t>
            </a:r>
            <a:endParaRPr/>
          </a:p>
        </p:txBody>
      </p:sp>
      <p:sp>
        <p:nvSpPr>
          <p:cNvPr id="59" name="Google Shape;59;p13"/>
          <p:cNvSpPr txBox="1"/>
          <p:nvPr>
            <p:ph idx="1" type="subTitle"/>
          </p:nvPr>
        </p:nvSpPr>
        <p:spPr>
          <a:xfrm>
            <a:off x="1563475" y="4245400"/>
            <a:ext cx="6495000" cy="524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MSTC 2019 - February 12, 2018 - 12:45PM to 4:00PM</a:t>
            </a:r>
            <a:endParaRPr/>
          </a:p>
        </p:txBody>
      </p:sp>
      <p:sp>
        <p:nvSpPr>
          <p:cNvPr id="60" name="Google Shape;60;p13"/>
          <p:cNvSpPr txBox="1"/>
          <p:nvPr/>
        </p:nvSpPr>
        <p:spPr>
          <a:xfrm>
            <a:off x="2144350" y="5247725"/>
            <a:ext cx="5369700" cy="42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hlink"/>
                </a:solidFill>
                <a:uFill>
                  <a:noFill/>
                </a:uFill>
                <a:latin typeface="Roboto"/>
                <a:ea typeface="Roboto"/>
                <a:cs typeface="Roboto"/>
                <a:sym typeface="Roboto"/>
                <a:hlinkClick r:id="rId3"/>
              </a:rPr>
              <a:t>bit.ly/MSTC19-Design</a:t>
            </a:r>
            <a:endParaRPr sz="36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pic>
        <p:nvPicPr>
          <p:cNvPr id="130" name="Google Shape;130;p22"/>
          <p:cNvPicPr preferRelativeResize="0"/>
          <p:nvPr/>
        </p:nvPicPr>
        <p:blipFill>
          <a:blip r:embed="rId3">
            <a:alphaModFix/>
          </a:blip>
          <a:stretch>
            <a:fillRect/>
          </a:stretch>
        </p:blipFill>
        <p:spPr>
          <a:xfrm>
            <a:off x="326575" y="263425"/>
            <a:ext cx="4459650" cy="1114926"/>
          </a:xfrm>
          <a:prstGeom prst="rect">
            <a:avLst/>
          </a:prstGeom>
          <a:noFill/>
          <a:ln>
            <a:noFill/>
          </a:ln>
        </p:spPr>
      </p:pic>
      <p:sp>
        <p:nvSpPr>
          <p:cNvPr id="131" name="Google Shape;131;p22"/>
          <p:cNvSpPr txBox="1"/>
          <p:nvPr/>
        </p:nvSpPr>
        <p:spPr>
          <a:xfrm>
            <a:off x="475500" y="1519650"/>
            <a:ext cx="8229600" cy="45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Century Gothic"/>
                <a:ea typeface="Century Gothic"/>
                <a:cs typeface="Century Gothic"/>
                <a:sym typeface="Century Gothic"/>
              </a:rPr>
              <a:t>Dearborn had 18 </a:t>
            </a:r>
            <a:r>
              <a:rPr lang="en" sz="1600">
                <a:latin typeface="Century Gothic"/>
                <a:ea typeface="Century Gothic"/>
                <a:cs typeface="Century Gothic"/>
                <a:sym typeface="Century Gothic"/>
              </a:rPr>
              <a:t>participants</a:t>
            </a:r>
            <a:r>
              <a:rPr lang="en" sz="1600">
                <a:latin typeface="Century Gothic"/>
                <a:ea typeface="Century Gothic"/>
                <a:cs typeface="Century Gothic"/>
                <a:sym typeface="Century Gothic"/>
              </a:rPr>
              <a:t> including teachers, principals, and district leadership</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sz="1600">
              <a:latin typeface="Century Gothic"/>
              <a:ea typeface="Century Gothic"/>
              <a:cs typeface="Century Gothic"/>
              <a:sym typeface="Century Gothic"/>
            </a:endParaRPr>
          </a:p>
          <a:p>
            <a:pPr indent="0" lvl="0" marL="0" rtl="0" algn="l">
              <a:spcBef>
                <a:spcPts val="0"/>
              </a:spcBef>
              <a:spcAft>
                <a:spcPts val="0"/>
              </a:spcAft>
              <a:buNone/>
            </a:pPr>
            <a:r>
              <a:rPr lang="en" sz="1600">
                <a:latin typeface="Century Gothic"/>
                <a:ea typeface="Century Gothic"/>
                <a:cs typeface="Century Gothic"/>
                <a:sym typeface="Century Gothic"/>
              </a:rPr>
              <a:t>We were motivated to join based on our desire to create a well-align assessment system.  We wanted to minimize required testing and focus on formative assessment.  </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sz="1600">
              <a:latin typeface="Century Gothic"/>
              <a:ea typeface="Century Gothic"/>
              <a:cs typeface="Century Gothic"/>
              <a:sym typeface="Century Gothic"/>
            </a:endParaRPr>
          </a:p>
          <a:p>
            <a:pPr indent="0" lvl="0" marL="0" rtl="0" algn="l">
              <a:spcBef>
                <a:spcPts val="0"/>
              </a:spcBef>
              <a:spcAft>
                <a:spcPts val="0"/>
              </a:spcAft>
              <a:buNone/>
            </a:pPr>
            <a:r>
              <a:rPr lang="en" sz="1600">
                <a:latin typeface="Century Gothic"/>
                <a:ea typeface="Century Gothic"/>
                <a:cs typeface="Century Gothic"/>
                <a:sym typeface="Century Gothic"/>
              </a:rPr>
              <a:t>We also needed to ensure that we have assessments to meet several different purposes, ranging from informing student learning to program evaluation.  </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sz="1600">
              <a:latin typeface="Century Gothic"/>
              <a:ea typeface="Century Gothic"/>
              <a:cs typeface="Century Gothic"/>
              <a:sym typeface="Century Gothic"/>
            </a:endParaRPr>
          </a:p>
          <a:p>
            <a:pPr indent="0" lvl="0" marL="0" rtl="0" algn="l">
              <a:spcBef>
                <a:spcPts val="0"/>
              </a:spcBef>
              <a:spcAft>
                <a:spcPts val="0"/>
              </a:spcAft>
              <a:buNone/>
            </a:pPr>
            <a:r>
              <a:rPr lang="en" sz="1600">
                <a:latin typeface="Century Gothic"/>
                <a:ea typeface="Century Gothic"/>
                <a:cs typeface="Century Gothic"/>
                <a:sym typeface="Century Gothic"/>
              </a:rPr>
              <a:t>We also transitioned to Student Learning Objectives (SLOs) for teacher evaluations.  Important to that work tois inventorying and assessing our current assessment system.  </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sz="1600">
              <a:latin typeface="Century Gothic"/>
              <a:ea typeface="Century Gothic"/>
              <a:cs typeface="Century Gothic"/>
              <a:sym typeface="Century Gothic"/>
            </a:endParaRPr>
          </a:p>
          <a:p>
            <a:pPr indent="0" lvl="0" marL="0" rtl="0" algn="l">
              <a:spcBef>
                <a:spcPts val="0"/>
              </a:spcBef>
              <a:spcAft>
                <a:spcPts val="0"/>
              </a:spcAft>
              <a:buNone/>
            </a:pPr>
            <a:r>
              <a:rPr lang="en" sz="1600">
                <a:latin typeface="Century Gothic"/>
                <a:ea typeface="Century Gothic"/>
                <a:cs typeface="Century Gothic"/>
                <a:sym typeface="Century Gothic"/>
              </a:rPr>
              <a:t>The work in the pilot reinforced that formative assessment was an area that the district needed to focus on.</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sz="1600">
              <a:latin typeface="Century Gothic"/>
              <a:ea typeface="Century Gothic"/>
              <a:cs typeface="Century Gothic"/>
              <a:sym typeface="Century Gothic"/>
            </a:endParaRPr>
          </a:p>
          <a:p>
            <a:pPr indent="0" lvl="0" marL="0" rtl="0" algn="l">
              <a:spcBef>
                <a:spcPts val="0"/>
              </a:spcBef>
              <a:spcAft>
                <a:spcPts val="0"/>
              </a:spcAft>
              <a:buNone/>
            </a:pPr>
            <a:r>
              <a:rPr lang="en" sz="1600">
                <a:latin typeface="Century Gothic"/>
                <a:ea typeface="Century Gothic"/>
                <a:cs typeface="Century Gothic"/>
                <a:sym typeface="Century Gothic"/>
              </a:rPr>
              <a:t>We have since then began training some teachers on formative assessment and are writing it into our district strategic plan.</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i="1" sz="1600">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230325" y="1533700"/>
            <a:ext cx="8482800" cy="520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i="0" lang="en" sz="1600">
                <a:solidFill>
                  <a:srgbClr val="000000"/>
                </a:solidFill>
                <a:latin typeface="Century Gothic"/>
                <a:ea typeface="Century Gothic"/>
                <a:cs typeface="Century Gothic"/>
                <a:sym typeface="Century Gothic"/>
              </a:rPr>
              <a:t>Novi had nine members of our educational community participate in this pilot program. The team was made up of teachers, </a:t>
            </a:r>
            <a:r>
              <a:rPr b="0" i="0" lang="en" sz="1600">
                <a:solidFill>
                  <a:srgbClr val="000000"/>
                </a:solidFill>
                <a:latin typeface="Century Gothic"/>
                <a:ea typeface="Century Gothic"/>
                <a:cs typeface="Century Gothic"/>
                <a:sym typeface="Century Gothic"/>
              </a:rPr>
              <a:t>instructional</a:t>
            </a:r>
            <a:r>
              <a:rPr b="0" i="0" lang="en" sz="1600">
                <a:solidFill>
                  <a:srgbClr val="000000"/>
                </a:solidFill>
                <a:latin typeface="Century Gothic"/>
                <a:ea typeface="Century Gothic"/>
                <a:cs typeface="Century Gothic"/>
                <a:sym typeface="Century Gothic"/>
              </a:rPr>
              <a:t> coaches, building </a:t>
            </a:r>
            <a:r>
              <a:rPr b="0" i="0" lang="en" sz="1600">
                <a:solidFill>
                  <a:srgbClr val="000000"/>
                </a:solidFill>
                <a:latin typeface="Century Gothic"/>
                <a:ea typeface="Century Gothic"/>
                <a:cs typeface="Century Gothic"/>
                <a:sym typeface="Century Gothic"/>
              </a:rPr>
              <a:t>principals</a:t>
            </a:r>
            <a:r>
              <a:rPr b="0" i="0" lang="en" sz="1600">
                <a:solidFill>
                  <a:srgbClr val="000000"/>
                </a:solidFill>
                <a:latin typeface="Century Gothic"/>
                <a:ea typeface="Century Gothic"/>
                <a:cs typeface="Century Gothic"/>
                <a:sym typeface="Century Gothic"/>
              </a:rPr>
              <a:t>, and district leadership.</a:t>
            </a:r>
            <a:endParaRPr b="0" i="0" sz="16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b="0" i="0" sz="16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rPr b="0" i="0" lang="en" sz="1600">
                <a:solidFill>
                  <a:srgbClr val="000000"/>
                </a:solidFill>
                <a:latin typeface="Century Gothic"/>
                <a:ea typeface="Century Gothic"/>
                <a:cs typeface="Century Gothic"/>
                <a:sym typeface="Century Gothic"/>
              </a:rPr>
              <a:t>We were excited to join this group with the desire to further align and refine the assessment </a:t>
            </a:r>
            <a:r>
              <a:rPr b="0" i="0" lang="en" sz="1600">
                <a:solidFill>
                  <a:srgbClr val="000000"/>
                </a:solidFill>
                <a:latin typeface="Century Gothic"/>
                <a:ea typeface="Century Gothic"/>
                <a:cs typeface="Century Gothic"/>
                <a:sym typeface="Century Gothic"/>
              </a:rPr>
              <a:t>system</a:t>
            </a:r>
            <a:r>
              <a:rPr b="0" i="0" lang="en" sz="1600">
                <a:solidFill>
                  <a:srgbClr val="000000"/>
                </a:solidFill>
                <a:latin typeface="Century Gothic"/>
                <a:ea typeface="Century Gothic"/>
                <a:cs typeface="Century Gothic"/>
                <a:sym typeface="Century Gothic"/>
              </a:rPr>
              <a:t> that we have developed in NCSD. We were looking for balance.</a:t>
            </a:r>
            <a:endParaRPr b="0" i="0" sz="16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b="0" i="0" sz="16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rPr b="0" i="0" lang="en" sz="1600">
                <a:solidFill>
                  <a:srgbClr val="000000"/>
                </a:solidFill>
                <a:latin typeface="Century Gothic"/>
                <a:ea typeface="Century Gothic"/>
                <a:cs typeface="Century Gothic"/>
                <a:sym typeface="Century Gothic"/>
              </a:rPr>
              <a:t>We also wanted to examine the influence that our assessments were having on instructional decisions from the classroom level up to the district level, specifically on curriculum, instruction, and environment.</a:t>
            </a:r>
            <a:endParaRPr b="0" i="0" sz="16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b="0" i="0" sz="16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rPr b="0" i="0" lang="en" sz="1600">
                <a:solidFill>
                  <a:srgbClr val="000000"/>
                </a:solidFill>
                <a:latin typeface="Century Gothic"/>
                <a:ea typeface="Century Gothic"/>
                <a:cs typeface="Century Gothic"/>
                <a:sym typeface="Century Gothic"/>
              </a:rPr>
              <a:t>This work also </a:t>
            </a:r>
            <a:r>
              <a:rPr b="0" i="0" lang="en" sz="1600">
                <a:solidFill>
                  <a:srgbClr val="000000"/>
                </a:solidFill>
                <a:latin typeface="Century Gothic"/>
                <a:ea typeface="Century Gothic"/>
                <a:cs typeface="Century Gothic"/>
                <a:sym typeface="Century Gothic"/>
              </a:rPr>
              <a:t>coincided</a:t>
            </a:r>
            <a:r>
              <a:rPr b="0" i="0" lang="en" sz="1600">
                <a:solidFill>
                  <a:srgbClr val="000000"/>
                </a:solidFill>
                <a:latin typeface="Century Gothic"/>
                <a:ea typeface="Century Gothic"/>
                <a:cs typeface="Century Gothic"/>
                <a:sym typeface="Century Gothic"/>
              </a:rPr>
              <a:t> with NCSD’s work within school/district </a:t>
            </a:r>
            <a:r>
              <a:rPr b="0" i="0" lang="en" sz="1600">
                <a:solidFill>
                  <a:srgbClr val="000000"/>
                </a:solidFill>
                <a:latin typeface="Century Gothic"/>
                <a:ea typeface="Century Gothic"/>
                <a:cs typeface="Century Gothic"/>
                <a:sym typeface="Century Gothic"/>
              </a:rPr>
              <a:t>improvement</a:t>
            </a:r>
            <a:r>
              <a:rPr b="0" i="0" lang="en" sz="1600">
                <a:solidFill>
                  <a:srgbClr val="000000"/>
                </a:solidFill>
                <a:latin typeface="Century Gothic"/>
                <a:ea typeface="Century Gothic"/>
                <a:cs typeface="Century Gothic"/>
                <a:sym typeface="Century Gothic"/>
              </a:rPr>
              <a:t> as we prepare for our AdvancED </a:t>
            </a:r>
            <a:r>
              <a:rPr b="0" i="0" lang="en" sz="1600">
                <a:solidFill>
                  <a:srgbClr val="000000"/>
                </a:solidFill>
                <a:latin typeface="Century Gothic"/>
                <a:ea typeface="Century Gothic"/>
                <a:cs typeface="Century Gothic"/>
                <a:sym typeface="Century Gothic"/>
              </a:rPr>
              <a:t>Engagement</a:t>
            </a:r>
            <a:r>
              <a:rPr b="0" i="0" lang="en" sz="1600">
                <a:solidFill>
                  <a:srgbClr val="000000"/>
                </a:solidFill>
                <a:latin typeface="Century Gothic"/>
                <a:ea typeface="Century Gothic"/>
                <a:cs typeface="Century Gothic"/>
                <a:sym typeface="Century Gothic"/>
              </a:rPr>
              <a:t> Review last year. </a:t>
            </a:r>
            <a:endParaRPr b="0" i="0" sz="16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b="0" i="0" sz="16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b="0" i="0" sz="16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rPr b="0" i="0" lang="en" sz="1600">
                <a:solidFill>
                  <a:srgbClr val="000000"/>
                </a:solidFill>
                <a:latin typeface="Century Gothic"/>
                <a:ea typeface="Century Gothic"/>
                <a:cs typeface="Century Gothic"/>
                <a:sym typeface="Century Gothic"/>
              </a:rPr>
              <a:t>Being a part of this process allowed NCSD to take a hard look at our assessment process and see that we are not as close to balance as we would like to be, that we are short on formative assessment, and our large decisions are not made based on all </a:t>
            </a:r>
            <a:r>
              <a:rPr b="0" i="0" lang="en" sz="1600">
                <a:solidFill>
                  <a:srgbClr val="000000"/>
                </a:solidFill>
                <a:latin typeface="Century Gothic"/>
                <a:ea typeface="Century Gothic"/>
                <a:cs typeface="Century Gothic"/>
                <a:sym typeface="Century Gothic"/>
              </a:rPr>
              <a:t>available</a:t>
            </a:r>
            <a:r>
              <a:rPr b="0" i="0" lang="en" sz="1600">
                <a:solidFill>
                  <a:srgbClr val="000000"/>
                </a:solidFill>
                <a:latin typeface="Century Gothic"/>
                <a:ea typeface="Century Gothic"/>
                <a:cs typeface="Century Gothic"/>
                <a:sym typeface="Century Gothic"/>
              </a:rPr>
              <a:t> data. We have since begun to work on these areas.</a:t>
            </a:r>
            <a:endParaRPr b="0" i="0" sz="16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b="0" i="0" sz="1600">
              <a:solidFill>
                <a:srgbClr val="000000"/>
              </a:solidFill>
              <a:latin typeface="Century Gothic"/>
              <a:ea typeface="Century Gothic"/>
              <a:cs typeface="Century Gothic"/>
              <a:sym typeface="Century Gothic"/>
            </a:endParaRPr>
          </a:p>
        </p:txBody>
      </p:sp>
      <p:pic>
        <p:nvPicPr>
          <p:cNvPr id="137" name="Google Shape;137;p23"/>
          <p:cNvPicPr preferRelativeResize="0"/>
          <p:nvPr/>
        </p:nvPicPr>
        <p:blipFill>
          <a:blip r:embed="rId3">
            <a:alphaModFix/>
          </a:blip>
          <a:stretch>
            <a:fillRect/>
          </a:stretch>
        </p:blipFill>
        <p:spPr>
          <a:xfrm>
            <a:off x="0" y="0"/>
            <a:ext cx="1522575" cy="1533700"/>
          </a:xfrm>
          <a:prstGeom prst="rect">
            <a:avLst/>
          </a:prstGeom>
          <a:noFill/>
          <a:ln>
            <a:noFill/>
          </a:ln>
        </p:spPr>
      </p:pic>
      <p:pic>
        <p:nvPicPr>
          <p:cNvPr id="138" name="Google Shape;138;p23"/>
          <p:cNvPicPr preferRelativeResize="0"/>
          <p:nvPr/>
        </p:nvPicPr>
        <p:blipFill>
          <a:blip r:embed="rId4">
            <a:alphaModFix/>
          </a:blip>
          <a:stretch>
            <a:fillRect/>
          </a:stretch>
        </p:blipFill>
        <p:spPr>
          <a:xfrm>
            <a:off x="2252650" y="431576"/>
            <a:ext cx="4638675" cy="67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Terms &amp; Card Sort Activity</a:t>
            </a:r>
            <a:endParaRPr/>
          </a:p>
        </p:txBody>
      </p:sp>
      <p:sp>
        <p:nvSpPr>
          <p:cNvPr id="144" name="Google Shape;144;p24"/>
          <p:cNvSpPr txBox="1"/>
          <p:nvPr/>
        </p:nvSpPr>
        <p:spPr>
          <a:xfrm>
            <a:off x="0" y="3835900"/>
            <a:ext cx="9144000" cy="64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Roboto"/>
                <a:ea typeface="Roboto"/>
                <a:cs typeface="Roboto"/>
                <a:sym typeface="Roboto"/>
              </a:rPr>
              <a:t>Steven Snead</a:t>
            </a:r>
            <a:endParaRPr b="1" sz="24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Break</a:t>
            </a:r>
            <a:endParaRPr/>
          </a:p>
          <a:p>
            <a:pPr indent="0" lvl="0" marL="0" rtl="0" algn="ctr">
              <a:spcBef>
                <a:spcPts val="0"/>
              </a:spcBef>
              <a:spcAft>
                <a:spcPts val="0"/>
              </a:spcAft>
              <a:buNone/>
            </a:pPr>
            <a:r>
              <a:rPr lang="en" sz="3000"/>
              <a:t>(Come back at 3:00PM)</a:t>
            </a:r>
            <a:endParaRPr sz="3000"/>
          </a:p>
        </p:txBody>
      </p:sp>
      <p:sp>
        <p:nvSpPr>
          <p:cNvPr id="150" name="Google Shape;150;p25"/>
          <p:cNvSpPr txBox="1"/>
          <p:nvPr/>
        </p:nvSpPr>
        <p:spPr>
          <a:xfrm>
            <a:off x="855600" y="4270850"/>
            <a:ext cx="7432800" cy="887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800">
                <a:solidFill>
                  <a:srgbClr val="0B5394"/>
                </a:solidFill>
                <a:latin typeface="Roboto"/>
                <a:ea typeface="Roboto"/>
                <a:cs typeface="Roboto"/>
                <a:sym typeface="Roboto"/>
              </a:rPr>
              <a:t>DASD Toolkit: Go to </a:t>
            </a:r>
            <a:r>
              <a:rPr lang="en" sz="1800" u="sng">
                <a:solidFill>
                  <a:schemeClr val="accent5"/>
                </a:solidFill>
                <a:latin typeface="Roboto"/>
                <a:ea typeface="Roboto"/>
                <a:cs typeface="Roboto"/>
                <a:sym typeface="Roboto"/>
                <a:hlinkClick r:id="rId3"/>
              </a:rPr>
              <a:t>www.nciea.org/featured-resources</a:t>
            </a:r>
            <a:br>
              <a:rPr lang="en" sz="1800">
                <a:solidFill>
                  <a:srgbClr val="0B5394"/>
                </a:solidFill>
                <a:latin typeface="Roboto"/>
                <a:ea typeface="Roboto"/>
                <a:cs typeface="Roboto"/>
                <a:sym typeface="Roboto"/>
              </a:rPr>
            </a:br>
            <a:r>
              <a:rPr lang="en" sz="1800">
                <a:solidFill>
                  <a:srgbClr val="0B5394"/>
                </a:solidFill>
                <a:latin typeface="Roboto"/>
                <a:ea typeface="Roboto"/>
                <a:cs typeface="Roboto"/>
                <a:sym typeface="Roboto"/>
              </a:rPr>
              <a:t>(scroll down to find the District Assessment System Design Toolkit)</a:t>
            </a:r>
            <a:endParaRPr sz="1800">
              <a:solidFill>
                <a:srgbClr val="0B5394"/>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Assessment Audit Activity</a:t>
            </a:r>
            <a:endParaRPr/>
          </a:p>
        </p:txBody>
      </p:sp>
      <p:sp>
        <p:nvSpPr>
          <p:cNvPr id="156" name="Google Shape;156;p26"/>
          <p:cNvSpPr txBox="1"/>
          <p:nvPr/>
        </p:nvSpPr>
        <p:spPr>
          <a:xfrm>
            <a:off x="0" y="4008400"/>
            <a:ext cx="9144000" cy="60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Roboto"/>
                <a:ea typeface="Roboto"/>
                <a:cs typeface="Roboto"/>
                <a:sym typeface="Roboto"/>
              </a:rPr>
              <a:t>Joseph Martineau</a:t>
            </a:r>
            <a:endParaRPr b="1" sz="2400">
              <a:latin typeface="Roboto"/>
              <a:ea typeface="Roboto"/>
              <a:cs typeface="Roboto"/>
              <a:sym typeface="Roboto"/>
            </a:endParaRPr>
          </a:p>
        </p:txBody>
      </p:sp>
      <p:sp>
        <p:nvSpPr>
          <p:cNvPr id="157" name="Google Shape;157;p26"/>
          <p:cNvSpPr txBox="1"/>
          <p:nvPr/>
        </p:nvSpPr>
        <p:spPr>
          <a:xfrm>
            <a:off x="896550" y="4612300"/>
            <a:ext cx="7350900" cy="900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800">
                <a:solidFill>
                  <a:srgbClr val="0B5394"/>
                </a:solidFill>
                <a:latin typeface="Roboto"/>
                <a:ea typeface="Roboto"/>
                <a:cs typeface="Roboto"/>
                <a:sym typeface="Roboto"/>
              </a:rPr>
              <a:t>DASD Toolkit: Go to </a:t>
            </a:r>
            <a:r>
              <a:rPr lang="en" sz="1800" u="sng">
                <a:solidFill>
                  <a:schemeClr val="accent5"/>
                </a:solidFill>
                <a:latin typeface="Roboto"/>
                <a:ea typeface="Roboto"/>
                <a:cs typeface="Roboto"/>
                <a:sym typeface="Roboto"/>
                <a:hlinkClick r:id="rId3"/>
              </a:rPr>
              <a:t>www.nciea.org/featured-resources</a:t>
            </a:r>
            <a:br>
              <a:rPr lang="en" sz="1800">
                <a:solidFill>
                  <a:srgbClr val="0B5394"/>
                </a:solidFill>
                <a:latin typeface="Roboto"/>
                <a:ea typeface="Roboto"/>
                <a:cs typeface="Roboto"/>
                <a:sym typeface="Roboto"/>
              </a:rPr>
            </a:br>
            <a:r>
              <a:rPr lang="en" sz="1800">
                <a:solidFill>
                  <a:srgbClr val="0B5394"/>
                </a:solidFill>
                <a:latin typeface="Roboto"/>
                <a:ea typeface="Roboto"/>
                <a:cs typeface="Roboto"/>
                <a:sym typeface="Roboto"/>
              </a:rPr>
              <a:t>(scroll down to find the District Assessment System Design Toolkit)</a:t>
            </a:r>
            <a:endParaRPr sz="1800">
              <a:solidFill>
                <a:srgbClr val="0B5394"/>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Opportunities &amp; Barriers</a:t>
            </a:r>
            <a:endParaRPr/>
          </a:p>
        </p:txBody>
      </p:sp>
      <p:sp>
        <p:nvSpPr>
          <p:cNvPr id="163" name="Google Shape;163;p27"/>
          <p:cNvSpPr txBox="1"/>
          <p:nvPr/>
        </p:nvSpPr>
        <p:spPr>
          <a:xfrm>
            <a:off x="0" y="4008400"/>
            <a:ext cx="9144000" cy="60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Roboto"/>
                <a:ea typeface="Roboto"/>
                <a:cs typeface="Roboto"/>
                <a:sym typeface="Roboto"/>
              </a:rPr>
              <a:t>Jonathan Flukes</a:t>
            </a:r>
            <a:endParaRPr b="1" sz="24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1472725" y="464125"/>
            <a:ext cx="7065300" cy="59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Connecting with your work</a:t>
            </a:r>
            <a:endParaRPr/>
          </a:p>
        </p:txBody>
      </p:sp>
      <p:sp>
        <p:nvSpPr>
          <p:cNvPr id="169" name="Google Shape;169;p28"/>
          <p:cNvSpPr txBox="1"/>
          <p:nvPr/>
        </p:nvSpPr>
        <p:spPr>
          <a:xfrm>
            <a:off x="3063375" y="1472400"/>
            <a:ext cx="6080700" cy="5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200">
                <a:solidFill>
                  <a:srgbClr val="0B5394"/>
                </a:solidFill>
                <a:latin typeface="Roboto"/>
                <a:ea typeface="Roboto"/>
                <a:cs typeface="Roboto"/>
                <a:sym typeface="Roboto"/>
              </a:rPr>
              <a:t>Take </a:t>
            </a:r>
            <a:r>
              <a:rPr b="1" lang="en" sz="2200">
                <a:solidFill>
                  <a:srgbClr val="0B5394"/>
                </a:solidFill>
                <a:latin typeface="Roboto"/>
                <a:ea typeface="Roboto"/>
                <a:cs typeface="Roboto"/>
                <a:sym typeface="Roboto"/>
              </a:rPr>
              <a:t>3 minutes</a:t>
            </a:r>
            <a:r>
              <a:rPr lang="en" sz="2200">
                <a:solidFill>
                  <a:srgbClr val="0B5394"/>
                </a:solidFill>
                <a:latin typeface="Roboto"/>
                <a:ea typeface="Roboto"/>
                <a:cs typeface="Roboto"/>
                <a:sym typeface="Roboto"/>
              </a:rPr>
              <a:t> and </a:t>
            </a:r>
            <a:r>
              <a:rPr b="1" lang="en" sz="2200">
                <a:solidFill>
                  <a:srgbClr val="0B5394"/>
                </a:solidFill>
                <a:latin typeface="Roboto"/>
                <a:ea typeface="Roboto"/>
                <a:cs typeface="Roboto"/>
                <a:sym typeface="Roboto"/>
              </a:rPr>
              <a:t>3 Stickies</a:t>
            </a:r>
            <a:r>
              <a:rPr lang="en" sz="2200">
                <a:solidFill>
                  <a:srgbClr val="0B5394"/>
                </a:solidFill>
                <a:latin typeface="Roboto"/>
                <a:ea typeface="Roboto"/>
                <a:cs typeface="Roboto"/>
                <a:sym typeface="Roboto"/>
              </a:rPr>
              <a:t> </a:t>
            </a:r>
            <a:endParaRPr sz="2200">
              <a:solidFill>
                <a:srgbClr val="0B5394"/>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t/>
            </a:r>
            <a:endParaRPr sz="2200">
              <a:solidFill>
                <a:srgbClr val="0B5394"/>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 sz="2200">
                <a:solidFill>
                  <a:srgbClr val="0B5394"/>
                </a:solidFill>
                <a:latin typeface="Roboto"/>
                <a:ea typeface="Roboto"/>
                <a:cs typeface="Roboto"/>
                <a:sym typeface="Roboto"/>
              </a:rPr>
              <a:t>Individually respond to the following questions:</a:t>
            </a:r>
            <a:endParaRPr sz="2200">
              <a:solidFill>
                <a:srgbClr val="0B5394"/>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t/>
            </a:r>
            <a:endParaRPr sz="2400">
              <a:solidFill>
                <a:srgbClr val="000000"/>
              </a:solidFill>
              <a:latin typeface="Roboto"/>
              <a:ea typeface="Roboto"/>
              <a:cs typeface="Roboto"/>
              <a:sym typeface="Roboto"/>
            </a:endParaRPr>
          </a:p>
          <a:p>
            <a:pPr indent="-368300" lvl="0" marL="457200" rtl="0" algn="l">
              <a:lnSpc>
                <a:spcPct val="115000"/>
              </a:lnSpc>
              <a:spcBef>
                <a:spcPts val="0"/>
              </a:spcBef>
              <a:spcAft>
                <a:spcPts val="0"/>
              </a:spcAft>
              <a:buClr>
                <a:srgbClr val="0B5394"/>
              </a:buClr>
              <a:buSzPts val="2200"/>
              <a:buFont typeface="Roboto"/>
              <a:buAutoNum type="arabicPeriod"/>
            </a:pPr>
            <a:r>
              <a:rPr lang="en" sz="2200">
                <a:solidFill>
                  <a:srgbClr val="0B5394"/>
                </a:solidFill>
                <a:latin typeface="Roboto"/>
                <a:ea typeface="Roboto"/>
                <a:cs typeface="Roboto"/>
                <a:sym typeface="Roboto"/>
              </a:rPr>
              <a:t>How might this </a:t>
            </a:r>
            <a:r>
              <a:rPr b="1" lang="en" sz="2200">
                <a:solidFill>
                  <a:srgbClr val="0B5394"/>
                </a:solidFill>
                <a:latin typeface="Roboto"/>
                <a:ea typeface="Roboto"/>
                <a:cs typeface="Roboto"/>
                <a:sym typeface="Roboto"/>
              </a:rPr>
              <a:t>benefit </a:t>
            </a:r>
            <a:r>
              <a:rPr lang="en" sz="2200">
                <a:solidFill>
                  <a:srgbClr val="0B5394"/>
                </a:solidFill>
                <a:latin typeface="Roboto"/>
                <a:ea typeface="Roboto"/>
                <a:cs typeface="Roboto"/>
                <a:sym typeface="Roboto"/>
              </a:rPr>
              <a:t>your district? </a:t>
            </a:r>
            <a:endParaRPr sz="2200">
              <a:solidFill>
                <a:srgbClr val="0B5394"/>
              </a:solidFill>
              <a:latin typeface="Roboto"/>
              <a:ea typeface="Roboto"/>
              <a:cs typeface="Roboto"/>
              <a:sym typeface="Roboto"/>
            </a:endParaRPr>
          </a:p>
          <a:p>
            <a:pPr indent="0" lvl="0" marL="0" rtl="0" algn="l">
              <a:lnSpc>
                <a:spcPct val="115000"/>
              </a:lnSpc>
              <a:spcBef>
                <a:spcPts val="1600"/>
              </a:spcBef>
              <a:spcAft>
                <a:spcPts val="0"/>
              </a:spcAft>
              <a:buNone/>
            </a:pPr>
            <a:r>
              <a:t/>
            </a:r>
            <a:endParaRPr sz="2200">
              <a:solidFill>
                <a:srgbClr val="0B5394"/>
              </a:solidFill>
              <a:latin typeface="Roboto"/>
              <a:ea typeface="Roboto"/>
              <a:cs typeface="Roboto"/>
              <a:sym typeface="Roboto"/>
            </a:endParaRPr>
          </a:p>
          <a:p>
            <a:pPr indent="-368300" lvl="0" marL="457200" rtl="0" algn="l">
              <a:lnSpc>
                <a:spcPct val="115000"/>
              </a:lnSpc>
              <a:spcBef>
                <a:spcPts val="1600"/>
              </a:spcBef>
              <a:spcAft>
                <a:spcPts val="0"/>
              </a:spcAft>
              <a:buClr>
                <a:srgbClr val="0B5394"/>
              </a:buClr>
              <a:buSzPts val="2200"/>
              <a:buFont typeface="Roboto"/>
              <a:buAutoNum type="arabicPeriod"/>
            </a:pPr>
            <a:r>
              <a:rPr lang="en" sz="2200">
                <a:solidFill>
                  <a:srgbClr val="0B5394"/>
                </a:solidFill>
                <a:latin typeface="Roboto"/>
                <a:ea typeface="Roboto"/>
                <a:cs typeface="Roboto"/>
                <a:sym typeface="Roboto"/>
              </a:rPr>
              <a:t>What </a:t>
            </a:r>
            <a:r>
              <a:rPr b="1" lang="en" sz="2200">
                <a:solidFill>
                  <a:srgbClr val="0B5394"/>
                </a:solidFill>
                <a:latin typeface="Roboto"/>
                <a:ea typeface="Roboto"/>
                <a:cs typeface="Roboto"/>
                <a:sym typeface="Roboto"/>
              </a:rPr>
              <a:t>opportunities </a:t>
            </a:r>
            <a:r>
              <a:rPr lang="en" sz="2200">
                <a:solidFill>
                  <a:srgbClr val="0B5394"/>
                </a:solidFill>
                <a:latin typeface="Roboto"/>
                <a:ea typeface="Roboto"/>
                <a:cs typeface="Roboto"/>
                <a:sym typeface="Roboto"/>
              </a:rPr>
              <a:t>might you see?</a:t>
            </a:r>
            <a:endParaRPr sz="2200">
              <a:solidFill>
                <a:srgbClr val="0B5394"/>
              </a:solidFill>
              <a:latin typeface="Roboto"/>
              <a:ea typeface="Roboto"/>
              <a:cs typeface="Roboto"/>
              <a:sym typeface="Roboto"/>
            </a:endParaRPr>
          </a:p>
          <a:p>
            <a:pPr indent="0" lvl="0" marL="457200" rtl="0" algn="l">
              <a:lnSpc>
                <a:spcPct val="115000"/>
              </a:lnSpc>
              <a:spcBef>
                <a:spcPts val="1600"/>
              </a:spcBef>
              <a:spcAft>
                <a:spcPts val="0"/>
              </a:spcAft>
              <a:buNone/>
            </a:pPr>
            <a:r>
              <a:t/>
            </a:r>
            <a:endParaRPr sz="2200">
              <a:solidFill>
                <a:srgbClr val="0B5394"/>
              </a:solidFill>
              <a:latin typeface="Roboto"/>
              <a:ea typeface="Roboto"/>
              <a:cs typeface="Roboto"/>
              <a:sym typeface="Roboto"/>
            </a:endParaRPr>
          </a:p>
          <a:p>
            <a:pPr indent="-368300" lvl="0" marL="457200" rtl="0" algn="l">
              <a:lnSpc>
                <a:spcPct val="115000"/>
              </a:lnSpc>
              <a:spcBef>
                <a:spcPts val="1600"/>
              </a:spcBef>
              <a:spcAft>
                <a:spcPts val="0"/>
              </a:spcAft>
              <a:buClr>
                <a:srgbClr val="0B5394"/>
              </a:buClr>
              <a:buSzPts val="2200"/>
              <a:buFont typeface="Roboto"/>
              <a:buAutoNum type="arabicPeriod"/>
            </a:pPr>
            <a:r>
              <a:rPr lang="en" sz="2200">
                <a:solidFill>
                  <a:srgbClr val="0B5394"/>
                </a:solidFill>
                <a:latin typeface="Roboto"/>
                <a:ea typeface="Roboto"/>
                <a:cs typeface="Roboto"/>
                <a:sym typeface="Roboto"/>
              </a:rPr>
              <a:t>What potential </a:t>
            </a:r>
            <a:r>
              <a:rPr b="1" lang="en" sz="2200">
                <a:solidFill>
                  <a:srgbClr val="0B5394"/>
                </a:solidFill>
                <a:latin typeface="Roboto"/>
                <a:ea typeface="Roboto"/>
                <a:cs typeface="Roboto"/>
                <a:sym typeface="Roboto"/>
              </a:rPr>
              <a:t>barriers </a:t>
            </a:r>
            <a:r>
              <a:rPr lang="en" sz="2200">
                <a:solidFill>
                  <a:srgbClr val="0B5394"/>
                </a:solidFill>
                <a:latin typeface="Roboto"/>
                <a:ea typeface="Roboto"/>
                <a:cs typeface="Roboto"/>
                <a:sym typeface="Roboto"/>
              </a:rPr>
              <a:t>might you encounter?</a:t>
            </a:r>
            <a:endParaRPr sz="2200">
              <a:solidFill>
                <a:srgbClr val="000000"/>
              </a:solidFill>
            </a:endParaRPr>
          </a:p>
          <a:p>
            <a:pPr indent="0" lvl="0" marL="0" rtl="0" algn="l">
              <a:spcBef>
                <a:spcPts val="1600"/>
              </a:spcBef>
              <a:spcAft>
                <a:spcPts val="0"/>
              </a:spcAft>
              <a:buNone/>
            </a:pPr>
            <a:br>
              <a:rPr lang="en" sz="2400"/>
            </a:br>
            <a:endParaRPr sz="2400"/>
          </a:p>
        </p:txBody>
      </p:sp>
      <p:pic>
        <p:nvPicPr>
          <p:cNvPr id="170" name="Google Shape;170;p28"/>
          <p:cNvPicPr preferRelativeResize="0"/>
          <p:nvPr/>
        </p:nvPicPr>
        <p:blipFill rotWithShape="1">
          <a:blip r:embed="rId3">
            <a:alphaModFix/>
          </a:blip>
          <a:srcRect b="3488" l="15035" r="14042" t="5178"/>
          <a:stretch/>
        </p:blipFill>
        <p:spPr>
          <a:xfrm>
            <a:off x="148225" y="1472400"/>
            <a:ext cx="1678651" cy="1670026"/>
          </a:xfrm>
          <a:prstGeom prst="rect">
            <a:avLst/>
          </a:prstGeom>
          <a:noFill/>
          <a:ln>
            <a:noFill/>
          </a:ln>
        </p:spPr>
      </p:pic>
      <p:pic>
        <p:nvPicPr>
          <p:cNvPr id="171" name="Google Shape;171;p28"/>
          <p:cNvPicPr preferRelativeResize="0"/>
          <p:nvPr/>
        </p:nvPicPr>
        <p:blipFill rotWithShape="1">
          <a:blip r:embed="rId3">
            <a:alphaModFix/>
          </a:blip>
          <a:srcRect b="3488" l="15035" r="14042" t="5178"/>
          <a:stretch/>
        </p:blipFill>
        <p:spPr>
          <a:xfrm>
            <a:off x="626725" y="3196025"/>
            <a:ext cx="1678651" cy="1670026"/>
          </a:xfrm>
          <a:prstGeom prst="rect">
            <a:avLst/>
          </a:prstGeom>
          <a:noFill/>
          <a:ln>
            <a:noFill/>
          </a:ln>
        </p:spPr>
      </p:pic>
      <p:pic>
        <p:nvPicPr>
          <p:cNvPr id="172" name="Google Shape;172;p28"/>
          <p:cNvPicPr preferRelativeResize="0"/>
          <p:nvPr/>
        </p:nvPicPr>
        <p:blipFill rotWithShape="1">
          <a:blip r:embed="rId3">
            <a:alphaModFix/>
          </a:blip>
          <a:srcRect b="3488" l="15035" r="14042" t="5178"/>
          <a:stretch/>
        </p:blipFill>
        <p:spPr>
          <a:xfrm>
            <a:off x="1157450" y="4919675"/>
            <a:ext cx="1678651" cy="1670026"/>
          </a:xfrm>
          <a:prstGeom prst="rect">
            <a:avLst/>
          </a:prstGeom>
          <a:noFill/>
          <a:ln>
            <a:noFill/>
          </a:ln>
        </p:spPr>
      </p:pic>
      <p:sp>
        <p:nvSpPr>
          <p:cNvPr id="173" name="Google Shape;173;p28"/>
          <p:cNvSpPr txBox="1"/>
          <p:nvPr/>
        </p:nvSpPr>
        <p:spPr>
          <a:xfrm rot="-559674">
            <a:off x="183462" y="1559657"/>
            <a:ext cx="1408525" cy="44762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Benefits</a:t>
            </a:r>
            <a:endParaRPr>
              <a:latin typeface="Roboto"/>
              <a:ea typeface="Roboto"/>
              <a:cs typeface="Roboto"/>
              <a:sym typeface="Roboto"/>
            </a:endParaRPr>
          </a:p>
        </p:txBody>
      </p:sp>
      <p:sp>
        <p:nvSpPr>
          <p:cNvPr id="174" name="Google Shape;174;p28"/>
          <p:cNvSpPr txBox="1"/>
          <p:nvPr/>
        </p:nvSpPr>
        <p:spPr>
          <a:xfrm rot="-559674">
            <a:off x="654012" y="3324845"/>
            <a:ext cx="1408525" cy="44762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Opportunities</a:t>
            </a:r>
            <a:endParaRPr>
              <a:latin typeface="Roboto"/>
              <a:ea typeface="Roboto"/>
              <a:cs typeface="Roboto"/>
              <a:sym typeface="Roboto"/>
            </a:endParaRPr>
          </a:p>
        </p:txBody>
      </p:sp>
      <p:sp>
        <p:nvSpPr>
          <p:cNvPr id="175" name="Google Shape;175;p28"/>
          <p:cNvSpPr txBox="1"/>
          <p:nvPr/>
        </p:nvSpPr>
        <p:spPr>
          <a:xfrm rot="-559674">
            <a:off x="1184737" y="5030795"/>
            <a:ext cx="1408525" cy="44762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Barriers</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1472725" y="464125"/>
            <a:ext cx="7065300" cy="59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Connecting with your work</a:t>
            </a:r>
            <a:endParaRPr/>
          </a:p>
        </p:txBody>
      </p:sp>
      <p:sp>
        <p:nvSpPr>
          <p:cNvPr id="181" name="Google Shape;181;p29"/>
          <p:cNvSpPr txBox="1"/>
          <p:nvPr/>
        </p:nvSpPr>
        <p:spPr>
          <a:xfrm>
            <a:off x="3063375" y="1472400"/>
            <a:ext cx="6080700" cy="5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200">
                <a:solidFill>
                  <a:srgbClr val="B7B7B7"/>
                </a:solidFill>
                <a:latin typeface="Roboto"/>
                <a:ea typeface="Roboto"/>
                <a:cs typeface="Roboto"/>
                <a:sym typeface="Roboto"/>
              </a:rPr>
              <a:t>Take </a:t>
            </a:r>
            <a:r>
              <a:rPr b="1" lang="en" sz="2200">
                <a:solidFill>
                  <a:srgbClr val="B7B7B7"/>
                </a:solidFill>
                <a:latin typeface="Roboto"/>
                <a:ea typeface="Roboto"/>
                <a:cs typeface="Roboto"/>
                <a:sym typeface="Roboto"/>
              </a:rPr>
              <a:t>3 minutes</a:t>
            </a:r>
            <a:r>
              <a:rPr lang="en" sz="2200">
                <a:solidFill>
                  <a:srgbClr val="B7B7B7"/>
                </a:solidFill>
                <a:latin typeface="Roboto"/>
                <a:ea typeface="Roboto"/>
                <a:cs typeface="Roboto"/>
                <a:sym typeface="Roboto"/>
              </a:rPr>
              <a:t> and </a:t>
            </a:r>
            <a:r>
              <a:rPr b="1" lang="en" sz="2200">
                <a:solidFill>
                  <a:srgbClr val="B7B7B7"/>
                </a:solidFill>
                <a:latin typeface="Roboto"/>
                <a:ea typeface="Roboto"/>
                <a:cs typeface="Roboto"/>
                <a:sym typeface="Roboto"/>
              </a:rPr>
              <a:t>3 Stickies</a:t>
            </a:r>
            <a:r>
              <a:rPr lang="en" sz="2200">
                <a:solidFill>
                  <a:srgbClr val="B7B7B7"/>
                </a:solidFill>
                <a:latin typeface="Roboto"/>
                <a:ea typeface="Roboto"/>
                <a:cs typeface="Roboto"/>
                <a:sym typeface="Roboto"/>
              </a:rPr>
              <a:t> </a:t>
            </a:r>
            <a:endParaRPr sz="2200">
              <a:solidFill>
                <a:srgbClr val="B7B7B7"/>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t/>
            </a:r>
            <a:endParaRPr sz="2200">
              <a:solidFill>
                <a:srgbClr val="0B5394"/>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b="1" lang="en" sz="2200">
                <a:solidFill>
                  <a:srgbClr val="0B5394"/>
                </a:solidFill>
                <a:latin typeface="Roboto"/>
                <a:ea typeface="Roboto"/>
                <a:cs typeface="Roboto"/>
                <a:sym typeface="Roboto"/>
              </a:rPr>
              <a:t>At your table discuss what you wrote down.</a:t>
            </a:r>
            <a:endParaRPr b="1" sz="2200">
              <a:solidFill>
                <a:srgbClr val="0B5394"/>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t/>
            </a:r>
            <a:endParaRPr sz="2400">
              <a:solidFill>
                <a:srgbClr val="000000"/>
              </a:solidFill>
              <a:latin typeface="Roboto"/>
              <a:ea typeface="Roboto"/>
              <a:cs typeface="Roboto"/>
              <a:sym typeface="Roboto"/>
            </a:endParaRPr>
          </a:p>
          <a:p>
            <a:pPr indent="-368300" lvl="0" marL="457200" rtl="0" algn="l">
              <a:lnSpc>
                <a:spcPct val="115000"/>
              </a:lnSpc>
              <a:spcBef>
                <a:spcPts val="0"/>
              </a:spcBef>
              <a:spcAft>
                <a:spcPts val="0"/>
              </a:spcAft>
              <a:buClr>
                <a:srgbClr val="0B5394"/>
              </a:buClr>
              <a:buSzPts val="2200"/>
              <a:buFont typeface="Roboto"/>
              <a:buAutoNum type="arabicPeriod"/>
            </a:pPr>
            <a:r>
              <a:rPr lang="en" sz="2200">
                <a:solidFill>
                  <a:srgbClr val="0B5394"/>
                </a:solidFill>
                <a:latin typeface="Roboto"/>
                <a:ea typeface="Roboto"/>
                <a:cs typeface="Roboto"/>
                <a:sym typeface="Roboto"/>
              </a:rPr>
              <a:t>How might this </a:t>
            </a:r>
            <a:r>
              <a:rPr b="1" lang="en" sz="2200">
                <a:solidFill>
                  <a:srgbClr val="0B5394"/>
                </a:solidFill>
                <a:latin typeface="Roboto"/>
                <a:ea typeface="Roboto"/>
                <a:cs typeface="Roboto"/>
                <a:sym typeface="Roboto"/>
              </a:rPr>
              <a:t>benefit </a:t>
            </a:r>
            <a:r>
              <a:rPr lang="en" sz="2200">
                <a:solidFill>
                  <a:srgbClr val="0B5394"/>
                </a:solidFill>
                <a:latin typeface="Roboto"/>
                <a:ea typeface="Roboto"/>
                <a:cs typeface="Roboto"/>
                <a:sym typeface="Roboto"/>
              </a:rPr>
              <a:t>your district? </a:t>
            </a:r>
            <a:endParaRPr sz="2200">
              <a:solidFill>
                <a:srgbClr val="0B5394"/>
              </a:solidFill>
              <a:latin typeface="Roboto"/>
              <a:ea typeface="Roboto"/>
              <a:cs typeface="Roboto"/>
              <a:sym typeface="Roboto"/>
            </a:endParaRPr>
          </a:p>
          <a:p>
            <a:pPr indent="0" lvl="0" marL="0" rtl="0" algn="l">
              <a:lnSpc>
                <a:spcPct val="115000"/>
              </a:lnSpc>
              <a:spcBef>
                <a:spcPts val="1600"/>
              </a:spcBef>
              <a:spcAft>
                <a:spcPts val="0"/>
              </a:spcAft>
              <a:buNone/>
            </a:pPr>
            <a:r>
              <a:t/>
            </a:r>
            <a:endParaRPr sz="2200">
              <a:solidFill>
                <a:srgbClr val="0B5394"/>
              </a:solidFill>
              <a:latin typeface="Roboto"/>
              <a:ea typeface="Roboto"/>
              <a:cs typeface="Roboto"/>
              <a:sym typeface="Roboto"/>
            </a:endParaRPr>
          </a:p>
          <a:p>
            <a:pPr indent="-368300" lvl="0" marL="457200" rtl="0" algn="l">
              <a:lnSpc>
                <a:spcPct val="115000"/>
              </a:lnSpc>
              <a:spcBef>
                <a:spcPts val="1600"/>
              </a:spcBef>
              <a:spcAft>
                <a:spcPts val="0"/>
              </a:spcAft>
              <a:buClr>
                <a:srgbClr val="0B5394"/>
              </a:buClr>
              <a:buSzPts val="2200"/>
              <a:buFont typeface="Roboto"/>
              <a:buAutoNum type="arabicPeriod"/>
            </a:pPr>
            <a:r>
              <a:rPr lang="en" sz="2200">
                <a:solidFill>
                  <a:srgbClr val="0B5394"/>
                </a:solidFill>
                <a:latin typeface="Roboto"/>
                <a:ea typeface="Roboto"/>
                <a:cs typeface="Roboto"/>
                <a:sym typeface="Roboto"/>
              </a:rPr>
              <a:t>What </a:t>
            </a:r>
            <a:r>
              <a:rPr b="1" lang="en" sz="2200">
                <a:solidFill>
                  <a:srgbClr val="0B5394"/>
                </a:solidFill>
                <a:latin typeface="Roboto"/>
                <a:ea typeface="Roboto"/>
                <a:cs typeface="Roboto"/>
                <a:sym typeface="Roboto"/>
              </a:rPr>
              <a:t>opportunities </a:t>
            </a:r>
            <a:r>
              <a:rPr lang="en" sz="2200">
                <a:solidFill>
                  <a:srgbClr val="0B5394"/>
                </a:solidFill>
                <a:latin typeface="Roboto"/>
                <a:ea typeface="Roboto"/>
                <a:cs typeface="Roboto"/>
                <a:sym typeface="Roboto"/>
              </a:rPr>
              <a:t>might you see?</a:t>
            </a:r>
            <a:endParaRPr sz="2200">
              <a:solidFill>
                <a:srgbClr val="0B5394"/>
              </a:solidFill>
              <a:latin typeface="Roboto"/>
              <a:ea typeface="Roboto"/>
              <a:cs typeface="Roboto"/>
              <a:sym typeface="Roboto"/>
            </a:endParaRPr>
          </a:p>
          <a:p>
            <a:pPr indent="0" lvl="0" marL="457200" rtl="0" algn="l">
              <a:lnSpc>
                <a:spcPct val="115000"/>
              </a:lnSpc>
              <a:spcBef>
                <a:spcPts val="1600"/>
              </a:spcBef>
              <a:spcAft>
                <a:spcPts val="0"/>
              </a:spcAft>
              <a:buNone/>
            </a:pPr>
            <a:r>
              <a:t/>
            </a:r>
            <a:endParaRPr sz="2200">
              <a:solidFill>
                <a:srgbClr val="0B5394"/>
              </a:solidFill>
              <a:latin typeface="Roboto"/>
              <a:ea typeface="Roboto"/>
              <a:cs typeface="Roboto"/>
              <a:sym typeface="Roboto"/>
            </a:endParaRPr>
          </a:p>
          <a:p>
            <a:pPr indent="-368300" lvl="0" marL="457200" rtl="0" algn="l">
              <a:lnSpc>
                <a:spcPct val="115000"/>
              </a:lnSpc>
              <a:spcBef>
                <a:spcPts val="1600"/>
              </a:spcBef>
              <a:spcAft>
                <a:spcPts val="0"/>
              </a:spcAft>
              <a:buClr>
                <a:srgbClr val="0B5394"/>
              </a:buClr>
              <a:buSzPts val="2200"/>
              <a:buFont typeface="Roboto"/>
              <a:buAutoNum type="arabicPeriod"/>
            </a:pPr>
            <a:r>
              <a:rPr lang="en" sz="2200">
                <a:solidFill>
                  <a:srgbClr val="0B5394"/>
                </a:solidFill>
                <a:latin typeface="Roboto"/>
                <a:ea typeface="Roboto"/>
                <a:cs typeface="Roboto"/>
                <a:sym typeface="Roboto"/>
              </a:rPr>
              <a:t>What potential </a:t>
            </a:r>
            <a:r>
              <a:rPr b="1" lang="en" sz="2200">
                <a:solidFill>
                  <a:srgbClr val="0B5394"/>
                </a:solidFill>
                <a:latin typeface="Roboto"/>
                <a:ea typeface="Roboto"/>
                <a:cs typeface="Roboto"/>
                <a:sym typeface="Roboto"/>
              </a:rPr>
              <a:t>barriers </a:t>
            </a:r>
            <a:r>
              <a:rPr lang="en" sz="2200">
                <a:solidFill>
                  <a:srgbClr val="0B5394"/>
                </a:solidFill>
                <a:latin typeface="Roboto"/>
                <a:ea typeface="Roboto"/>
                <a:cs typeface="Roboto"/>
                <a:sym typeface="Roboto"/>
              </a:rPr>
              <a:t>might you encounter?</a:t>
            </a:r>
            <a:endParaRPr sz="2200">
              <a:solidFill>
                <a:srgbClr val="000000"/>
              </a:solidFill>
            </a:endParaRPr>
          </a:p>
          <a:p>
            <a:pPr indent="0" lvl="0" marL="0" rtl="0" algn="l">
              <a:spcBef>
                <a:spcPts val="1600"/>
              </a:spcBef>
              <a:spcAft>
                <a:spcPts val="0"/>
              </a:spcAft>
              <a:buNone/>
            </a:pPr>
            <a:br>
              <a:rPr lang="en" sz="2400"/>
            </a:br>
            <a:endParaRPr sz="2400"/>
          </a:p>
        </p:txBody>
      </p:sp>
      <p:pic>
        <p:nvPicPr>
          <p:cNvPr id="182" name="Google Shape;182;p29"/>
          <p:cNvPicPr preferRelativeResize="0"/>
          <p:nvPr/>
        </p:nvPicPr>
        <p:blipFill rotWithShape="1">
          <a:blip r:embed="rId3">
            <a:alphaModFix/>
          </a:blip>
          <a:srcRect b="3488" l="15035" r="14042" t="5178"/>
          <a:stretch/>
        </p:blipFill>
        <p:spPr>
          <a:xfrm>
            <a:off x="148225" y="1472400"/>
            <a:ext cx="1678651" cy="1670026"/>
          </a:xfrm>
          <a:prstGeom prst="rect">
            <a:avLst/>
          </a:prstGeom>
          <a:noFill/>
          <a:ln>
            <a:noFill/>
          </a:ln>
        </p:spPr>
      </p:pic>
      <p:pic>
        <p:nvPicPr>
          <p:cNvPr id="183" name="Google Shape;183;p29"/>
          <p:cNvPicPr preferRelativeResize="0"/>
          <p:nvPr/>
        </p:nvPicPr>
        <p:blipFill rotWithShape="1">
          <a:blip r:embed="rId3">
            <a:alphaModFix/>
          </a:blip>
          <a:srcRect b="3488" l="15035" r="14042" t="5178"/>
          <a:stretch/>
        </p:blipFill>
        <p:spPr>
          <a:xfrm>
            <a:off x="626725" y="3196025"/>
            <a:ext cx="1678651" cy="1670026"/>
          </a:xfrm>
          <a:prstGeom prst="rect">
            <a:avLst/>
          </a:prstGeom>
          <a:noFill/>
          <a:ln>
            <a:noFill/>
          </a:ln>
        </p:spPr>
      </p:pic>
      <p:pic>
        <p:nvPicPr>
          <p:cNvPr id="184" name="Google Shape;184;p29"/>
          <p:cNvPicPr preferRelativeResize="0"/>
          <p:nvPr/>
        </p:nvPicPr>
        <p:blipFill rotWithShape="1">
          <a:blip r:embed="rId3">
            <a:alphaModFix/>
          </a:blip>
          <a:srcRect b="3488" l="15035" r="14042" t="5178"/>
          <a:stretch/>
        </p:blipFill>
        <p:spPr>
          <a:xfrm>
            <a:off x="1157450" y="4919675"/>
            <a:ext cx="1678651" cy="1670026"/>
          </a:xfrm>
          <a:prstGeom prst="rect">
            <a:avLst/>
          </a:prstGeom>
          <a:noFill/>
          <a:ln>
            <a:noFill/>
          </a:ln>
        </p:spPr>
      </p:pic>
      <p:sp>
        <p:nvSpPr>
          <p:cNvPr id="185" name="Google Shape;185;p29"/>
          <p:cNvSpPr txBox="1"/>
          <p:nvPr/>
        </p:nvSpPr>
        <p:spPr>
          <a:xfrm rot="-559674">
            <a:off x="183462" y="1559657"/>
            <a:ext cx="1408525" cy="44762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7B7B7"/>
                </a:solidFill>
                <a:latin typeface="Roboto"/>
                <a:ea typeface="Roboto"/>
                <a:cs typeface="Roboto"/>
                <a:sym typeface="Roboto"/>
              </a:rPr>
              <a:t>Benefits</a:t>
            </a:r>
            <a:endParaRPr>
              <a:solidFill>
                <a:srgbClr val="B7B7B7"/>
              </a:solidFill>
              <a:latin typeface="Roboto"/>
              <a:ea typeface="Roboto"/>
              <a:cs typeface="Roboto"/>
              <a:sym typeface="Roboto"/>
            </a:endParaRPr>
          </a:p>
        </p:txBody>
      </p:sp>
      <p:sp>
        <p:nvSpPr>
          <p:cNvPr id="186" name="Google Shape;186;p29"/>
          <p:cNvSpPr txBox="1"/>
          <p:nvPr/>
        </p:nvSpPr>
        <p:spPr>
          <a:xfrm rot="-559674">
            <a:off x="654012" y="3324845"/>
            <a:ext cx="1408525" cy="44762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7B7B7"/>
                </a:solidFill>
                <a:latin typeface="Roboto"/>
                <a:ea typeface="Roboto"/>
                <a:cs typeface="Roboto"/>
                <a:sym typeface="Roboto"/>
              </a:rPr>
              <a:t>Opportunities</a:t>
            </a:r>
            <a:endParaRPr>
              <a:solidFill>
                <a:srgbClr val="B7B7B7"/>
              </a:solidFill>
              <a:latin typeface="Roboto"/>
              <a:ea typeface="Roboto"/>
              <a:cs typeface="Roboto"/>
              <a:sym typeface="Roboto"/>
            </a:endParaRPr>
          </a:p>
        </p:txBody>
      </p:sp>
      <p:sp>
        <p:nvSpPr>
          <p:cNvPr id="187" name="Google Shape;187;p29"/>
          <p:cNvSpPr txBox="1"/>
          <p:nvPr/>
        </p:nvSpPr>
        <p:spPr>
          <a:xfrm rot="-559674">
            <a:off x="1184737" y="5030795"/>
            <a:ext cx="1408525" cy="44762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7B7B7"/>
                </a:solidFill>
                <a:latin typeface="Roboto"/>
                <a:ea typeface="Roboto"/>
                <a:cs typeface="Roboto"/>
                <a:sym typeface="Roboto"/>
              </a:rPr>
              <a:t>Barriers</a:t>
            </a:r>
            <a:endParaRPr>
              <a:solidFill>
                <a:srgbClr val="B7B7B7"/>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0"/>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Closing Thoughts</a:t>
            </a:r>
            <a:endParaRPr/>
          </a:p>
        </p:txBody>
      </p:sp>
      <p:sp>
        <p:nvSpPr>
          <p:cNvPr id="193" name="Google Shape;193;p30"/>
          <p:cNvSpPr txBox="1"/>
          <p:nvPr/>
        </p:nvSpPr>
        <p:spPr>
          <a:xfrm>
            <a:off x="0" y="4008400"/>
            <a:ext cx="9144000" cy="60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Roboto"/>
                <a:ea typeface="Roboto"/>
                <a:cs typeface="Roboto"/>
                <a:sym typeface="Roboto"/>
              </a:rPr>
              <a:t>Daniel Patterson, Jeffrey Dinkleman, Wendy Osterman</a:t>
            </a:r>
            <a:endParaRPr b="1" sz="24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idx="1" type="body"/>
          </p:nvPr>
        </p:nvSpPr>
        <p:spPr>
          <a:xfrm>
            <a:off x="311700" y="1419954"/>
            <a:ext cx="8520600" cy="25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a:t>
            </a:r>
            <a:endParaRPr/>
          </a:p>
          <a:p>
            <a:pPr indent="0" lvl="0" marL="0" rtl="0" algn="l">
              <a:spcBef>
                <a:spcPts val="1600"/>
              </a:spcBef>
              <a:spcAft>
                <a:spcPts val="0"/>
              </a:spcAft>
              <a:buNone/>
            </a:pPr>
            <a:r>
              <a:rPr lang="en"/>
              <a:t>As you get situated, please download the District Assessment System Design Toolkit and see the additional session materials</a:t>
            </a:r>
            <a:endParaRPr/>
          </a:p>
          <a:p>
            <a:pPr indent="0" lvl="0" marL="0" rtl="0" algn="l">
              <a:spcBef>
                <a:spcPts val="1600"/>
              </a:spcBef>
              <a:spcAft>
                <a:spcPts val="0"/>
              </a:spcAft>
              <a:buNone/>
            </a:pPr>
            <a:r>
              <a:rPr lang="en"/>
              <a:t>Session materials: </a:t>
            </a:r>
            <a:r>
              <a:rPr lang="en" u="sng">
                <a:solidFill>
                  <a:schemeClr val="hlink"/>
                </a:solidFill>
                <a:hlinkClick r:id="rId3"/>
              </a:rPr>
              <a:t>bit.ly/MSTC19-DesignFolder</a:t>
            </a:r>
            <a:r>
              <a:rPr lang="en"/>
              <a:t> </a:t>
            </a:r>
            <a:endParaRPr/>
          </a:p>
          <a:p>
            <a:pPr indent="0" lvl="0" marL="0" rtl="0" algn="l">
              <a:spcBef>
                <a:spcPts val="1600"/>
              </a:spcBef>
              <a:spcAft>
                <a:spcPts val="0"/>
              </a:spcAft>
              <a:buNone/>
            </a:pPr>
            <a:r>
              <a:rPr lang="en"/>
              <a:t>DASD Toolkit: Go to </a:t>
            </a:r>
            <a:r>
              <a:rPr lang="en" u="sng">
                <a:solidFill>
                  <a:schemeClr val="hlink"/>
                </a:solidFill>
                <a:hlinkClick r:id="rId4"/>
              </a:rPr>
              <a:t>www.nciea.org/featured-resources</a:t>
            </a:r>
            <a:br>
              <a:rPr lang="en"/>
            </a:br>
            <a:r>
              <a:rPr lang="en"/>
              <a:t>(scroll down to find the District Assessment System Design Toolkit)</a:t>
            </a:r>
            <a:endParaRPr/>
          </a:p>
          <a:p>
            <a:pPr indent="0" lvl="0" marL="0" rtl="0" algn="l">
              <a:spcBef>
                <a:spcPts val="1600"/>
              </a:spcBef>
              <a:spcAft>
                <a:spcPts val="0"/>
              </a:spcAft>
              <a:buNone/>
            </a:pPr>
            <a:r>
              <a:rPr lang="en"/>
              <a:t>Click </a:t>
            </a:r>
            <a:r>
              <a:rPr b="1" lang="en"/>
              <a:t>MORE&gt;&gt;</a:t>
            </a:r>
            <a:r>
              <a:rPr lang="en"/>
              <a:t> to download</a:t>
            </a:r>
            <a:endParaRPr/>
          </a:p>
          <a:p>
            <a:pPr indent="0" lvl="0" marL="0" rtl="0" algn="l">
              <a:spcBef>
                <a:spcPts val="1600"/>
              </a:spcBef>
              <a:spcAft>
                <a:spcPts val="1600"/>
              </a:spcAft>
              <a:buNone/>
            </a:pPr>
            <a:br>
              <a:rPr lang="en"/>
            </a:br>
            <a:endParaRPr/>
          </a:p>
        </p:txBody>
      </p:sp>
      <p:sp>
        <p:nvSpPr>
          <p:cNvPr id="66" name="Google Shape;66;p14"/>
          <p:cNvSpPr txBox="1"/>
          <p:nvPr>
            <p:ph type="title"/>
          </p:nvPr>
        </p:nvSpPr>
        <p:spPr>
          <a:xfrm>
            <a:off x="1472725" y="464125"/>
            <a:ext cx="7065300" cy="59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Directions for Workshop Materials</a:t>
            </a:r>
            <a:endParaRPr/>
          </a:p>
        </p:txBody>
      </p:sp>
      <p:pic>
        <p:nvPicPr>
          <p:cNvPr id="67" name="Google Shape;67;p14"/>
          <p:cNvPicPr preferRelativeResize="0"/>
          <p:nvPr/>
        </p:nvPicPr>
        <p:blipFill>
          <a:blip r:embed="rId5">
            <a:alphaModFix/>
          </a:blip>
          <a:stretch>
            <a:fillRect/>
          </a:stretch>
        </p:blipFill>
        <p:spPr>
          <a:xfrm>
            <a:off x="150113" y="4139800"/>
            <a:ext cx="8843774" cy="2285000"/>
          </a:xfrm>
          <a:prstGeom prst="rect">
            <a:avLst/>
          </a:prstGeom>
          <a:noFill/>
          <a:ln>
            <a:noFill/>
          </a:ln>
          <a:effectLst>
            <a:outerShdw blurRad="57150" rotWithShape="0" algn="bl" dir="5400000" dist="19050">
              <a:srgbClr val="000000">
                <a:alpha val="50000"/>
              </a:srgbClr>
            </a:outerShdw>
          </a:effectLst>
        </p:spPr>
      </p:pic>
      <p:sp>
        <p:nvSpPr>
          <p:cNvPr id="68" name="Google Shape;68;p14"/>
          <p:cNvSpPr/>
          <p:nvPr/>
        </p:nvSpPr>
        <p:spPr>
          <a:xfrm rot="-2224109">
            <a:off x="987694" y="6163797"/>
            <a:ext cx="398162" cy="720666"/>
          </a:xfrm>
          <a:prstGeom prst="upArrow">
            <a:avLst>
              <a:gd fmla="val 50000" name="adj1"/>
              <a:gd fmla="val 50000" name="adj2"/>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txBox="1"/>
          <p:nvPr>
            <p:ph type="title"/>
          </p:nvPr>
        </p:nvSpPr>
        <p:spPr>
          <a:xfrm>
            <a:off x="1472725" y="464125"/>
            <a:ext cx="7065300" cy="59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Facilitation Team</a:t>
            </a:r>
            <a:endParaRPr/>
          </a:p>
        </p:txBody>
      </p:sp>
      <p:pic>
        <p:nvPicPr>
          <p:cNvPr id="74" name="Google Shape;74;p15"/>
          <p:cNvPicPr preferRelativeResize="0"/>
          <p:nvPr/>
        </p:nvPicPr>
        <p:blipFill>
          <a:blip r:embed="rId3">
            <a:alphaModFix/>
          </a:blip>
          <a:stretch>
            <a:fillRect/>
          </a:stretch>
        </p:blipFill>
        <p:spPr>
          <a:xfrm>
            <a:off x="312702" y="1490875"/>
            <a:ext cx="3344100" cy="1036675"/>
          </a:xfrm>
          <a:prstGeom prst="rect">
            <a:avLst/>
          </a:prstGeom>
          <a:noFill/>
          <a:ln>
            <a:noFill/>
          </a:ln>
        </p:spPr>
      </p:pic>
      <p:pic>
        <p:nvPicPr>
          <p:cNvPr id="75" name="Google Shape;75;p15"/>
          <p:cNvPicPr preferRelativeResize="0"/>
          <p:nvPr/>
        </p:nvPicPr>
        <p:blipFill>
          <a:blip r:embed="rId4">
            <a:alphaModFix/>
          </a:blip>
          <a:stretch>
            <a:fillRect/>
          </a:stretch>
        </p:blipFill>
        <p:spPr>
          <a:xfrm>
            <a:off x="237188" y="4363700"/>
            <a:ext cx="3495125" cy="672375"/>
          </a:xfrm>
          <a:prstGeom prst="rect">
            <a:avLst/>
          </a:prstGeom>
          <a:noFill/>
          <a:ln>
            <a:noFill/>
          </a:ln>
        </p:spPr>
      </p:pic>
      <p:pic>
        <p:nvPicPr>
          <p:cNvPr id="76" name="Google Shape;76;p15"/>
          <p:cNvPicPr preferRelativeResize="0"/>
          <p:nvPr/>
        </p:nvPicPr>
        <p:blipFill>
          <a:blip r:embed="rId5">
            <a:alphaModFix/>
          </a:blip>
          <a:stretch>
            <a:fillRect/>
          </a:stretch>
        </p:blipFill>
        <p:spPr>
          <a:xfrm>
            <a:off x="522238" y="5567450"/>
            <a:ext cx="3187150" cy="782675"/>
          </a:xfrm>
          <a:prstGeom prst="rect">
            <a:avLst/>
          </a:prstGeom>
          <a:noFill/>
          <a:ln>
            <a:noFill/>
          </a:ln>
        </p:spPr>
      </p:pic>
      <p:pic>
        <p:nvPicPr>
          <p:cNvPr id="77" name="Google Shape;77;p15"/>
          <p:cNvPicPr preferRelativeResize="0"/>
          <p:nvPr/>
        </p:nvPicPr>
        <p:blipFill>
          <a:blip r:embed="rId6">
            <a:alphaModFix/>
          </a:blip>
          <a:stretch>
            <a:fillRect/>
          </a:stretch>
        </p:blipFill>
        <p:spPr>
          <a:xfrm>
            <a:off x="552399" y="2795641"/>
            <a:ext cx="3126847" cy="1036675"/>
          </a:xfrm>
          <a:prstGeom prst="rect">
            <a:avLst/>
          </a:prstGeom>
          <a:noFill/>
          <a:ln>
            <a:noFill/>
          </a:ln>
        </p:spPr>
      </p:pic>
      <p:sp>
        <p:nvSpPr>
          <p:cNvPr id="78" name="Google Shape;78;p15"/>
          <p:cNvSpPr txBox="1"/>
          <p:nvPr/>
        </p:nvSpPr>
        <p:spPr>
          <a:xfrm>
            <a:off x="4014200" y="1843782"/>
            <a:ext cx="5348400" cy="7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a:ea typeface="Roboto"/>
                <a:cs typeface="Roboto"/>
                <a:sym typeface="Roboto"/>
              </a:rPr>
              <a:t>Joseph Martineau</a:t>
            </a:r>
            <a:r>
              <a:rPr lang="en" sz="2400">
                <a:latin typeface="Roboto"/>
                <a:ea typeface="Roboto"/>
                <a:cs typeface="Roboto"/>
                <a:sym typeface="Roboto"/>
              </a:rPr>
              <a:t>, Senior Associate</a:t>
            </a:r>
            <a:endParaRPr sz="2400">
              <a:latin typeface="Roboto"/>
              <a:ea typeface="Roboto"/>
              <a:cs typeface="Roboto"/>
              <a:sym typeface="Roboto"/>
            </a:endParaRPr>
          </a:p>
        </p:txBody>
      </p:sp>
      <p:sp>
        <p:nvSpPr>
          <p:cNvPr id="79" name="Google Shape;79;p15"/>
          <p:cNvSpPr txBox="1"/>
          <p:nvPr/>
        </p:nvSpPr>
        <p:spPr>
          <a:xfrm>
            <a:off x="4100400" y="2889725"/>
            <a:ext cx="5348400" cy="10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a:ea typeface="Roboto"/>
                <a:cs typeface="Roboto"/>
                <a:sym typeface="Roboto"/>
              </a:rPr>
              <a:t>Kathy Dewsbury-White</a:t>
            </a:r>
            <a:r>
              <a:rPr lang="en" sz="2400">
                <a:latin typeface="Roboto"/>
                <a:ea typeface="Roboto"/>
                <a:cs typeface="Roboto"/>
                <a:sym typeface="Roboto"/>
              </a:rPr>
              <a:t>, C.E.O</a:t>
            </a:r>
            <a:endParaRPr sz="2400">
              <a:latin typeface="Roboto"/>
              <a:ea typeface="Roboto"/>
              <a:cs typeface="Roboto"/>
              <a:sym typeface="Roboto"/>
            </a:endParaRPr>
          </a:p>
          <a:p>
            <a:pPr indent="0" lvl="0" marL="0" rtl="0" algn="l">
              <a:spcBef>
                <a:spcPts val="0"/>
              </a:spcBef>
              <a:spcAft>
                <a:spcPts val="0"/>
              </a:spcAft>
              <a:buNone/>
            </a:pPr>
            <a:r>
              <a:rPr b="1" lang="en" sz="2400">
                <a:latin typeface="Roboto"/>
                <a:ea typeface="Roboto"/>
                <a:cs typeface="Roboto"/>
                <a:sym typeface="Roboto"/>
              </a:rPr>
              <a:t>Ed Roeber</a:t>
            </a:r>
            <a:r>
              <a:rPr lang="en" sz="2400">
                <a:latin typeface="Roboto"/>
                <a:ea typeface="Roboto"/>
                <a:cs typeface="Roboto"/>
                <a:sym typeface="Roboto"/>
              </a:rPr>
              <a:t>, Assessment Director</a:t>
            </a:r>
            <a:endParaRPr sz="2400">
              <a:latin typeface="Roboto"/>
              <a:ea typeface="Roboto"/>
              <a:cs typeface="Roboto"/>
              <a:sym typeface="Roboto"/>
            </a:endParaRPr>
          </a:p>
        </p:txBody>
      </p:sp>
      <p:sp>
        <p:nvSpPr>
          <p:cNvPr id="80" name="Google Shape;80;p15"/>
          <p:cNvSpPr txBox="1"/>
          <p:nvPr/>
        </p:nvSpPr>
        <p:spPr>
          <a:xfrm>
            <a:off x="4037125" y="4289300"/>
            <a:ext cx="5078100" cy="9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a:ea typeface="Roboto"/>
                <a:cs typeface="Roboto"/>
                <a:sym typeface="Roboto"/>
              </a:rPr>
              <a:t>Steven Snead, </a:t>
            </a:r>
            <a:r>
              <a:rPr lang="en" sz="2400">
                <a:latin typeface="Roboto"/>
                <a:ea typeface="Roboto"/>
                <a:cs typeface="Roboto"/>
                <a:sym typeface="Roboto"/>
              </a:rPr>
              <a:t>Supervisor</a:t>
            </a:r>
            <a:endParaRPr sz="2400">
              <a:latin typeface="Roboto"/>
              <a:ea typeface="Roboto"/>
              <a:cs typeface="Roboto"/>
              <a:sym typeface="Roboto"/>
            </a:endParaRPr>
          </a:p>
          <a:p>
            <a:pPr indent="0" lvl="0" marL="0" rtl="0" algn="l">
              <a:spcBef>
                <a:spcPts val="0"/>
              </a:spcBef>
              <a:spcAft>
                <a:spcPts val="0"/>
              </a:spcAft>
              <a:buNone/>
            </a:pPr>
            <a:r>
              <a:rPr b="1" lang="en" sz="2400">
                <a:latin typeface="Roboto"/>
                <a:ea typeface="Roboto"/>
                <a:cs typeface="Roboto"/>
                <a:sym typeface="Roboto"/>
              </a:rPr>
              <a:t>Jonathan Flukes, </a:t>
            </a:r>
            <a:r>
              <a:rPr lang="en" sz="2400">
                <a:latin typeface="Roboto"/>
                <a:ea typeface="Roboto"/>
                <a:cs typeface="Roboto"/>
                <a:sym typeface="Roboto"/>
              </a:rPr>
              <a:t>Consultant</a:t>
            </a:r>
            <a:endParaRPr sz="2400">
              <a:latin typeface="Roboto"/>
              <a:ea typeface="Roboto"/>
              <a:cs typeface="Roboto"/>
              <a:sym typeface="Roboto"/>
            </a:endParaRPr>
          </a:p>
        </p:txBody>
      </p:sp>
      <p:sp>
        <p:nvSpPr>
          <p:cNvPr id="81" name="Google Shape;81;p15"/>
          <p:cNvSpPr txBox="1"/>
          <p:nvPr/>
        </p:nvSpPr>
        <p:spPr>
          <a:xfrm>
            <a:off x="4037125" y="5621963"/>
            <a:ext cx="5078100" cy="9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a:ea typeface="Roboto"/>
                <a:cs typeface="Roboto"/>
                <a:sym typeface="Roboto"/>
              </a:rPr>
              <a:t>Ellen Vorenkamp, </a:t>
            </a:r>
            <a:r>
              <a:rPr lang="en" sz="2400">
                <a:latin typeface="Roboto"/>
                <a:ea typeface="Roboto"/>
                <a:cs typeface="Roboto"/>
                <a:sym typeface="Roboto"/>
              </a:rPr>
              <a:t>Consultant</a:t>
            </a:r>
            <a:endParaRPr sz="24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1472725" y="464125"/>
            <a:ext cx="7065300" cy="59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Design Team</a:t>
            </a:r>
            <a:endParaRPr/>
          </a:p>
        </p:txBody>
      </p:sp>
      <p:pic>
        <p:nvPicPr>
          <p:cNvPr id="87" name="Google Shape;87;p16"/>
          <p:cNvPicPr preferRelativeResize="0"/>
          <p:nvPr/>
        </p:nvPicPr>
        <p:blipFill>
          <a:blip r:embed="rId3">
            <a:alphaModFix/>
          </a:blip>
          <a:stretch>
            <a:fillRect/>
          </a:stretch>
        </p:blipFill>
        <p:spPr>
          <a:xfrm>
            <a:off x="599063" y="3381075"/>
            <a:ext cx="1313225" cy="1313225"/>
          </a:xfrm>
          <a:prstGeom prst="rect">
            <a:avLst/>
          </a:prstGeom>
          <a:noFill/>
          <a:ln>
            <a:noFill/>
          </a:ln>
        </p:spPr>
      </p:pic>
      <p:pic>
        <p:nvPicPr>
          <p:cNvPr id="88" name="Google Shape;88;p16"/>
          <p:cNvPicPr preferRelativeResize="0"/>
          <p:nvPr/>
        </p:nvPicPr>
        <p:blipFill>
          <a:blip r:embed="rId4">
            <a:alphaModFix/>
          </a:blip>
          <a:stretch>
            <a:fillRect/>
          </a:stretch>
        </p:blipFill>
        <p:spPr>
          <a:xfrm>
            <a:off x="599075" y="5040250"/>
            <a:ext cx="1303709" cy="1313225"/>
          </a:xfrm>
          <a:prstGeom prst="rect">
            <a:avLst/>
          </a:prstGeom>
          <a:noFill/>
          <a:ln>
            <a:noFill/>
          </a:ln>
        </p:spPr>
      </p:pic>
      <p:pic>
        <p:nvPicPr>
          <p:cNvPr id="89" name="Google Shape;89;p16"/>
          <p:cNvPicPr preferRelativeResize="0"/>
          <p:nvPr/>
        </p:nvPicPr>
        <p:blipFill>
          <a:blip r:embed="rId5">
            <a:alphaModFix/>
          </a:blip>
          <a:stretch>
            <a:fillRect/>
          </a:stretch>
        </p:blipFill>
        <p:spPr>
          <a:xfrm>
            <a:off x="368025" y="1660225"/>
            <a:ext cx="1775289" cy="1374900"/>
          </a:xfrm>
          <a:prstGeom prst="rect">
            <a:avLst/>
          </a:prstGeom>
          <a:noFill/>
          <a:ln>
            <a:noFill/>
          </a:ln>
        </p:spPr>
      </p:pic>
      <p:sp>
        <p:nvSpPr>
          <p:cNvPr id="90" name="Google Shape;90;p16"/>
          <p:cNvSpPr txBox="1"/>
          <p:nvPr/>
        </p:nvSpPr>
        <p:spPr>
          <a:xfrm>
            <a:off x="2547700" y="1786273"/>
            <a:ext cx="5348400" cy="10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a:ea typeface="Roboto"/>
                <a:cs typeface="Roboto"/>
                <a:sym typeface="Roboto"/>
              </a:rPr>
              <a:t>Wendy Osterman</a:t>
            </a:r>
            <a:r>
              <a:rPr lang="en" sz="2400">
                <a:latin typeface="Roboto"/>
                <a:ea typeface="Roboto"/>
                <a:cs typeface="Roboto"/>
                <a:sym typeface="Roboto"/>
              </a:rPr>
              <a:t>, District Assessment Coordinator</a:t>
            </a:r>
            <a:endParaRPr sz="2400">
              <a:latin typeface="Roboto"/>
              <a:ea typeface="Roboto"/>
              <a:cs typeface="Roboto"/>
              <a:sym typeface="Roboto"/>
            </a:endParaRPr>
          </a:p>
        </p:txBody>
      </p:sp>
      <p:sp>
        <p:nvSpPr>
          <p:cNvPr id="91" name="Google Shape;91;p16"/>
          <p:cNvSpPr txBox="1"/>
          <p:nvPr/>
        </p:nvSpPr>
        <p:spPr>
          <a:xfrm>
            <a:off x="2547700" y="3555125"/>
            <a:ext cx="6055800" cy="10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a:ea typeface="Roboto"/>
                <a:cs typeface="Roboto"/>
                <a:sym typeface="Roboto"/>
              </a:rPr>
              <a:t>Daniel Patterson</a:t>
            </a:r>
            <a:r>
              <a:rPr lang="en" sz="2400">
                <a:latin typeface="Roboto"/>
                <a:ea typeface="Roboto"/>
                <a:cs typeface="Roboto"/>
                <a:sym typeface="Roboto"/>
              </a:rPr>
              <a:t>, Director of Assessment, Research, and Evaluation</a:t>
            </a:r>
            <a:endParaRPr sz="2400">
              <a:latin typeface="Roboto"/>
              <a:ea typeface="Roboto"/>
              <a:cs typeface="Roboto"/>
              <a:sym typeface="Roboto"/>
            </a:endParaRPr>
          </a:p>
        </p:txBody>
      </p:sp>
      <p:sp>
        <p:nvSpPr>
          <p:cNvPr id="92" name="Google Shape;92;p16"/>
          <p:cNvSpPr txBox="1"/>
          <p:nvPr/>
        </p:nvSpPr>
        <p:spPr>
          <a:xfrm>
            <a:off x="2547700" y="5175300"/>
            <a:ext cx="6055800" cy="10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a:ea typeface="Roboto"/>
                <a:cs typeface="Roboto"/>
                <a:sym typeface="Roboto"/>
              </a:rPr>
              <a:t>Jeffrey Dinkelmann</a:t>
            </a:r>
            <a:r>
              <a:rPr lang="en" sz="2400">
                <a:latin typeface="Roboto"/>
                <a:ea typeface="Roboto"/>
                <a:cs typeface="Roboto"/>
                <a:sym typeface="Roboto"/>
              </a:rPr>
              <a:t>, Director of Student Growth &amp; Accountability</a:t>
            </a:r>
            <a:endParaRPr sz="24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txBox="1"/>
          <p:nvPr>
            <p:ph idx="1" type="body"/>
          </p:nvPr>
        </p:nvSpPr>
        <p:spPr>
          <a:xfrm>
            <a:off x="311700" y="1419958"/>
            <a:ext cx="8520600" cy="45552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b="1" lang="en" sz="3000"/>
              <a:t>Explore</a:t>
            </a:r>
            <a:r>
              <a:rPr lang="en" sz="3000"/>
              <a:t> the District Assessment System Design Toolkit </a:t>
            </a:r>
            <a:endParaRPr sz="3000"/>
          </a:p>
          <a:p>
            <a:pPr indent="-419100" lvl="0" marL="457200" rtl="0" algn="l">
              <a:spcBef>
                <a:spcPts val="1000"/>
              </a:spcBef>
              <a:spcAft>
                <a:spcPts val="0"/>
              </a:spcAft>
              <a:buSzPts val="3000"/>
              <a:buChar char="★"/>
            </a:pPr>
            <a:r>
              <a:rPr lang="en" sz="3000"/>
              <a:t>Hear about </a:t>
            </a:r>
            <a:r>
              <a:rPr b="1" lang="en" sz="3000"/>
              <a:t>lessons learned </a:t>
            </a:r>
            <a:r>
              <a:rPr lang="en" sz="3000"/>
              <a:t>about engaging in this work from K-12 pilot districts </a:t>
            </a:r>
            <a:endParaRPr sz="3000"/>
          </a:p>
          <a:p>
            <a:pPr indent="-419100" lvl="0" marL="457200" rtl="0" algn="l">
              <a:spcBef>
                <a:spcPts val="1000"/>
              </a:spcBef>
              <a:spcAft>
                <a:spcPts val="1000"/>
              </a:spcAft>
              <a:buSzPts val="3000"/>
              <a:buChar char="★"/>
            </a:pPr>
            <a:r>
              <a:rPr lang="en" sz="3000"/>
              <a:t>Become aware of </a:t>
            </a:r>
            <a:r>
              <a:rPr b="1" lang="en" sz="3000"/>
              <a:t>resources and models</a:t>
            </a:r>
            <a:r>
              <a:rPr lang="en" sz="3000"/>
              <a:t> to guide customized K-12 district work for those interested in pursuing balanced assessment systems and effective assessment practices</a:t>
            </a:r>
            <a:endParaRPr sz="3000"/>
          </a:p>
        </p:txBody>
      </p:sp>
      <p:sp>
        <p:nvSpPr>
          <p:cNvPr id="98" name="Google Shape;98;p17"/>
          <p:cNvSpPr txBox="1"/>
          <p:nvPr>
            <p:ph type="title"/>
          </p:nvPr>
        </p:nvSpPr>
        <p:spPr>
          <a:xfrm>
            <a:off x="1472725" y="464125"/>
            <a:ext cx="7065300" cy="59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Outcomes for this Workshop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1472725" y="464125"/>
            <a:ext cx="7065300" cy="59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Connector</a:t>
            </a:r>
            <a:endParaRPr b="1"/>
          </a:p>
        </p:txBody>
      </p:sp>
      <p:sp>
        <p:nvSpPr>
          <p:cNvPr id="104" name="Google Shape;104;p18"/>
          <p:cNvSpPr txBox="1"/>
          <p:nvPr/>
        </p:nvSpPr>
        <p:spPr>
          <a:xfrm>
            <a:off x="381000" y="1434763"/>
            <a:ext cx="8382000" cy="19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Roboto"/>
                <a:ea typeface="Roboto"/>
                <a:cs typeface="Roboto"/>
                <a:sym typeface="Roboto"/>
              </a:rPr>
              <a:t>Please rate the degree to which you agree or disagree with the statements around the room.</a:t>
            </a:r>
            <a:endParaRPr sz="3600">
              <a:latin typeface="Roboto"/>
              <a:ea typeface="Roboto"/>
              <a:cs typeface="Roboto"/>
              <a:sym typeface="Roboto"/>
            </a:endParaRPr>
          </a:p>
        </p:txBody>
      </p:sp>
      <p:graphicFrame>
        <p:nvGraphicFramePr>
          <p:cNvPr id="105" name="Google Shape;105;p18"/>
          <p:cNvGraphicFramePr/>
          <p:nvPr/>
        </p:nvGraphicFramePr>
        <p:xfrm>
          <a:off x="952500" y="3460475"/>
          <a:ext cx="3000000" cy="3000000"/>
        </p:xfrm>
        <a:graphic>
          <a:graphicData uri="http://schemas.openxmlformats.org/drawingml/2006/table">
            <a:tbl>
              <a:tblPr>
                <a:noFill/>
                <a:tableStyleId>{D52A91EB-7D95-4719-B51C-4BB507A2CACD}</a:tableStyleId>
              </a:tblPr>
              <a:tblGrid>
                <a:gridCol w="857250"/>
                <a:gridCol w="6381750"/>
              </a:tblGrid>
              <a:tr h="381000">
                <a:tc>
                  <a:txBody>
                    <a:bodyPr>
                      <a:noAutofit/>
                    </a:bodyPr>
                    <a:lstStyle/>
                    <a:p>
                      <a:pPr indent="0" lvl="0" marL="0" rtl="0" algn="l">
                        <a:spcBef>
                          <a:spcPts val="0"/>
                        </a:spcBef>
                        <a:spcAft>
                          <a:spcPts val="0"/>
                        </a:spcAft>
                        <a:buNone/>
                      </a:pPr>
                      <a:r>
                        <a:rPr b="1" lang="en" sz="2400"/>
                        <a:t>5</a:t>
                      </a:r>
                      <a:endParaRPr b="1" sz="2400"/>
                    </a:p>
                  </a:txBody>
                  <a:tcPr marT="91425" marB="91425" marR="91425" marL="91425"/>
                </a:tc>
                <a:tc>
                  <a:txBody>
                    <a:bodyPr>
                      <a:noAutofit/>
                    </a:bodyPr>
                    <a:lstStyle/>
                    <a:p>
                      <a:pPr indent="0" lvl="0" marL="0" rtl="0" algn="l">
                        <a:spcBef>
                          <a:spcPts val="0"/>
                        </a:spcBef>
                        <a:spcAft>
                          <a:spcPts val="0"/>
                        </a:spcAft>
                        <a:buNone/>
                      </a:pPr>
                      <a:r>
                        <a:rPr lang="en" sz="2400"/>
                        <a:t>Strongly Agree</a:t>
                      </a:r>
                      <a:endParaRPr sz="2400"/>
                    </a:p>
                  </a:txBody>
                  <a:tcPr marT="91425" marB="91425" marR="91425" marL="91425"/>
                </a:tc>
              </a:tr>
              <a:tr h="381000">
                <a:tc>
                  <a:txBody>
                    <a:bodyPr>
                      <a:noAutofit/>
                    </a:bodyPr>
                    <a:lstStyle/>
                    <a:p>
                      <a:pPr indent="0" lvl="0" marL="0" rtl="0" algn="l">
                        <a:spcBef>
                          <a:spcPts val="0"/>
                        </a:spcBef>
                        <a:spcAft>
                          <a:spcPts val="0"/>
                        </a:spcAft>
                        <a:buNone/>
                      </a:pPr>
                      <a:r>
                        <a:rPr b="1" lang="en" sz="2400"/>
                        <a:t>4</a:t>
                      </a:r>
                      <a:endParaRPr b="1" sz="2400"/>
                    </a:p>
                  </a:txBody>
                  <a:tcPr marT="91425" marB="91425" marR="91425" marL="91425"/>
                </a:tc>
                <a:tc>
                  <a:txBody>
                    <a:bodyPr>
                      <a:noAutofit/>
                    </a:bodyPr>
                    <a:lstStyle/>
                    <a:p>
                      <a:pPr indent="0" lvl="0" marL="0" rtl="0" algn="l">
                        <a:spcBef>
                          <a:spcPts val="0"/>
                        </a:spcBef>
                        <a:spcAft>
                          <a:spcPts val="0"/>
                        </a:spcAft>
                        <a:buNone/>
                      </a:pPr>
                      <a:r>
                        <a:rPr lang="en" sz="2400"/>
                        <a:t>Agree</a:t>
                      </a:r>
                      <a:endParaRPr sz="2400"/>
                    </a:p>
                  </a:txBody>
                  <a:tcPr marT="91425" marB="91425" marR="91425" marL="91425"/>
                </a:tc>
              </a:tr>
              <a:tr h="381000">
                <a:tc>
                  <a:txBody>
                    <a:bodyPr>
                      <a:noAutofit/>
                    </a:bodyPr>
                    <a:lstStyle/>
                    <a:p>
                      <a:pPr indent="0" lvl="0" marL="0" rtl="0" algn="l">
                        <a:spcBef>
                          <a:spcPts val="0"/>
                        </a:spcBef>
                        <a:spcAft>
                          <a:spcPts val="0"/>
                        </a:spcAft>
                        <a:buNone/>
                      </a:pPr>
                      <a:r>
                        <a:rPr b="1" lang="en" sz="2400"/>
                        <a:t>3</a:t>
                      </a:r>
                      <a:endParaRPr b="1" sz="2400"/>
                    </a:p>
                  </a:txBody>
                  <a:tcPr marT="91425" marB="91425" marR="91425" marL="91425"/>
                </a:tc>
                <a:tc>
                  <a:txBody>
                    <a:bodyPr>
                      <a:noAutofit/>
                    </a:bodyPr>
                    <a:lstStyle/>
                    <a:p>
                      <a:pPr indent="0" lvl="0" marL="0" rtl="0" algn="l">
                        <a:spcBef>
                          <a:spcPts val="0"/>
                        </a:spcBef>
                        <a:spcAft>
                          <a:spcPts val="0"/>
                        </a:spcAft>
                        <a:buNone/>
                      </a:pPr>
                      <a:r>
                        <a:rPr lang="en" sz="2400"/>
                        <a:t>Neither Agree or Disagree</a:t>
                      </a:r>
                      <a:endParaRPr sz="2400"/>
                    </a:p>
                  </a:txBody>
                  <a:tcPr marT="91425" marB="91425" marR="91425" marL="91425"/>
                </a:tc>
              </a:tr>
              <a:tr h="381000">
                <a:tc>
                  <a:txBody>
                    <a:bodyPr>
                      <a:noAutofit/>
                    </a:bodyPr>
                    <a:lstStyle/>
                    <a:p>
                      <a:pPr indent="0" lvl="0" marL="0" rtl="0" algn="l">
                        <a:spcBef>
                          <a:spcPts val="0"/>
                        </a:spcBef>
                        <a:spcAft>
                          <a:spcPts val="0"/>
                        </a:spcAft>
                        <a:buNone/>
                      </a:pPr>
                      <a:r>
                        <a:rPr b="1" lang="en" sz="2400"/>
                        <a:t>2</a:t>
                      </a:r>
                      <a:endParaRPr b="1" sz="2400"/>
                    </a:p>
                  </a:txBody>
                  <a:tcPr marT="91425" marB="91425" marR="91425" marL="91425"/>
                </a:tc>
                <a:tc>
                  <a:txBody>
                    <a:bodyPr>
                      <a:noAutofit/>
                    </a:bodyPr>
                    <a:lstStyle/>
                    <a:p>
                      <a:pPr indent="0" lvl="0" marL="0" rtl="0" algn="l">
                        <a:spcBef>
                          <a:spcPts val="0"/>
                        </a:spcBef>
                        <a:spcAft>
                          <a:spcPts val="0"/>
                        </a:spcAft>
                        <a:buNone/>
                      </a:pPr>
                      <a:r>
                        <a:rPr lang="en" sz="2400"/>
                        <a:t>Disagree</a:t>
                      </a:r>
                      <a:endParaRPr sz="2400"/>
                    </a:p>
                  </a:txBody>
                  <a:tcPr marT="91425" marB="91425" marR="91425" marL="91425"/>
                </a:tc>
              </a:tr>
              <a:tr h="381000">
                <a:tc>
                  <a:txBody>
                    <a:bodyPr>
                      <a:noAutofit/>
                    </a:bodyPr>
                    <a:lstStyle/>
                    <a:p>
                      <a:pPr indent="0" lvl="0" marL="0" rtl="0" algn="l">
                        <a:spcBef>
                          <a:spcPts val="0"/>
                        </a:spcBef>
                        <a:spcAft>
                          <a:spcPts val="0"/>
                        </a:spcAft>
                        <a:buNone/>
                      </a:pPr>
                      <a:r>
                        <a:rPr b="1" lang="en" sz="2400"/>
                        <a:t>1</a:t>
                      </a:r>
                      <a:endParaRPr b="1" sz="2400"/>
                    </a:p>
                  </a:txBody>
                  <a:tcPr marT="91425" marB="91425" marR="91425" marL="91425"/>
                </a:tc>
                <a:tc>
                  <a:txBody>
                    <a:bodyPr>
                      <a:noAutofit/>
                    </a:bodyPr>
                    <a:lstStyle/>
                    <a:p>
                      <a:pPr indent="0" lvl="0" marL="0" rtl="0" algn="l">
                        <a:spcBef>
                          <a:spcPts val="0"/>
                        </a:spcBef>
                        <a:spcAft>
                          <a:spcPts val="0"/>
                        </a:spcAft>
                        <a:buNone/>
                      </a:pPr>
                      <a:r>
                        <a:rPr lang="en" sz="2400"/>
                        <a:t>Strongly Disagree</a:t>
                      </a:r>
                      <a:endParaRPr sz="2400"/>
                    </a:p>
                  </a:txBody>
                  <a:tcPr marT="91425" marB="91425" marR="91425" marL="91425"/>
                </a:tc>
              </a:tr>
            </a:tbl>
          </a:graphicData>
        </a:graphic>
      </p:graphicFrame>
      <p:sp>
        <p:nvSpPr>
          <p:cNvPr id="106" name="Google Shape;106;p18"/>
          <p:cNvSpPr txBox="1"/>
          <p:nvPr/>
        </p:nvSpPr>
        <p:spPr>
          <a:xfrm>
            <a:off x="5619750" y="3032125"/>
            <a:ext cx="73407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Project Overview &amp; </a:t>
            </a:r>
            <a:endParaRPr/>
          </a:p>
          <a:p>
            <a:pPr indent="0" lvl="0" marL="0" rtl="0" algn="ctr">
              <a:spcBef>
                <a:spcPts val="0"/>
              </a:spcBef>
              <a:spcAft>
                <a:spcPts val="0"/>
              </a:spcAft>
              <a:buNone/>
            </a:pPr>
            <a:r>
              <a:rPr lang="en"/>
              <a:t>Exploring the Toolkit</a:t>
            </a:r>
            <a:endParaRPr/>
          </a:p>
        </p:txBody>
      </p:sp>
      <p:sp>
        <p:nvSpPr>
          <p:cNvPr id="112" name="Google Shape;112;p19"/>
          <p:cNvSpPr txBox="1"/>
          <p:nvPr/>
        </p:nvSpPr>
        <p:spPr>
          <a:xfrm>
            <a:off x="2803575" y="4065925"/>
            <a:ext cx="3407400" cy="53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t>Joseph Martineau</a:t>
            </a:r>
            <a:endParaRPr b="1"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Panel Discussion</a:t>
            </a:r>
            <a:endParaRPr/>
          </a:p>
        </p:txBody>
      </p:sp>
      <p:sp>
        <p:nvSpPr>
          <p:cNvPr id="118" name="Google Shape;118;p20"/>
          <p:cNvSpPr txBox="1"/>
          <p:nvPr/>
        </p:nvSpPr>
        <p:spPr>
          <a:xfrm>
            <a:off x="14375" y="3764000"/>
            <a:ext cx="9144000" cy="73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Roboto"/>
                <a:ea typeface="Roboto"/>
                <a:cs typeface="Roboto"/>
                <a:sym typeface="Roboto"/>
              </a:rPr>
              <a:t>Wendy Osterman, Daniel Patterson, Jeffrey Dinkelmann</a:t>
            </a:r>
            <a:endParaRPr b="1" sz="2400">
              <a:latin typeface="Roboto"/>
              <a:ea typeface="Roboto"/>
              <a:cs typeface="Roboto"/>
              <a:sym typeface="Roboto"/>
            </a:endParaRPr>
          </a:p>
          <a:p>
            <a:pPr indent="0" lvl="0" marL="0" rtl="0" algn="ctr">
              <a:spcBef>
                <a:spcPts val="0"/>
              </a:spcBef>
              <a:spcAft>
                <a:spcPts val="0"/>
              </a:spcAft>
              <a:buNone/>
            </a:pPr>
            <a:r>
              <a:rPr b="1" lang="en" sz="2400">
                <a:latin typeface="Roboto"/>
                <a:ea typeface="Roboto"/>
                <a:cs typeface="Roboto"/>
                <a:sym typeface="Roboto"/>
              </a:rPr>
              <a:t>Facilitated by Jonathan Flukes</a:t>
            </a:r>
            <a:endParaRPr b="1" sz="24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1"/>
          <p:cNvSpPr txBox="1"/>
          <p:nvPr/>
        </p:nvSpPr>
        <p:spPr>
          <a:xfrm>
            <a:off x="153900" y="1298500"/>
            <a:ext cx="8768400" cy="409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Century Gothic"/>
                <a:ea typeface="Century Gothic"/>
                <a:cs typeface="Century Gothic"/>
                <a:sym typeface="Century Gothic"/>
              </a:rPr>
              <a:t>Bloomfield Hills Schools consists of 1 High School, 3 Middle Schools, and 4 Elementary Schools for a total of around 5200 students.  We had </a:t>
            </a:r>
            <a:r>
              <a:rPr b="1" lang="en" sz="1600">
                <a:latin typeface="Century Gothic"/>
                <a:ea typeface="Century Gothic"/>
                <a:cs typeface="Century Gothic"/>
                <a:sym typeface="Century Gothic"/>
              </a:rPr>
              <a:t>20 participants </a:t>
            </a:r>
            <a:r>
              <a:rPr lang="en" sz="1600">
                <a:latin typeface="Century Gothic"/>
                <a:ea typeface="Century Gothic"/>
                <a:cs typeface="Century Gothic"/>
                <a:sym typeface="Century Gothic"/>
              </a:rPr>
              <a:t>representing elementary, middle, high school, and central office.  This included teachers, counselors, building administrators, and central office administrators.</a:t>
            </a:r>
            <a:endParaRPr sz="1600">
              <a:latin typeface="Century Gothic"/>
              <a:ea typeface="Century Gothic"/>
              <a:cs typeface="Century Gothic"/>
              <a:sym typeface="Century Gothic"/>
            </a:endParaRPr>
          </a:p>
          <a:p>
            <a:pPr indent="0" lvl="0" marL="0" rtl="0" algn="l">
              <a:lnSpc>
                <a:spcPct val="100000"/>
              </a:lnSpc>
              <a:spcBef>
                <a:spcPts val="1600"/>
              </a:spcBef>
              <a:spcAft>
                <a:spcPts val="0"/>
              </a:spcAft>
              <a:buNone/>
            </a:pPr>
            <a:r>
              <a:rPr i="1" lang="en" sz="1600">
                <a:latin typeface="Century Gothic"/>
                <a:ea typeface="Century Gothic"/>
                <a:cs typeface="Century Gothic"/>
                <a:sym typeface="Century Gothic"/>
              </a:rPr>
              <a:t>Our participation was influenced by our desire to </a:t>
            </a:r>
            <a:r>
              <a:rPr b="1" i="1" lang="en" sz="1600" u="sng">
                <a:latin typeface="Century Gothic"/>
                <a:ea typeface="Century Gothic"/>
                <a:cs typeface="Century Gothic"/>
                <a:sym typeface="Century Gothic"/>
              </a:rPr>
              <a:t>examine our assessment system</a:t>
            </a:r>
            <a:r>
              <a:rPr i="1" lang="en" sz="1600">
                <a:latin typeface="Century Gothic"/>
                <a:ea typeface="Century Gothic"/>
                <a:cs typeface="Century Gothic"/>
                <a:sym typeface="Century Gothic"/>
              </a:rPr>
              <a:t> and the </a:t>
            </a:r>
            <a:r>
              <a:rPr b="1" i="1" lang="en" sz="1600" u="sng">
                <a:latin typeface="Century Gothic"/>
                <a:ea typeface="Century Gothic"/>
                <a:cs typeface="Century Gothic"/>
                <a:sym typeface="Century Gothic"/>
              </a:rPr>
              <a:t>role it plays in the learning cycle</a:t>
            </a:r>
            <a:r>
              <a:rPr i="1" lang="en" sz="1600">
                <a:latin typeface="Century Gothic"/>
                <a:ea typeface="Century Gothic"/>
                <a:cs typeface="Century Gothic"/>
                <a:sym typeface="Century Gothic"/>
              </a:rPr>
              <a:t>. </a:t>
            </a:r>
            <a:endParaRPr i="1" sz="1600">
              <a:latin typeface="Century Gothic"/>
              <a:ea typeface="Century Gothic"/>
              <a:cs typeface="Century Gothic"/>
              <a:sym typeface="Century Gothic"/>
            </a:endParaRPr>
          </a:p>
          <a:p>
            <a:pPr indent="0" lvl="0" marL="0" rtl="0" algn="l">
              <a:lnSpc>
                <a:spcPct val="100000"/>
              </a:lnSpc>
              <a:spcBef>
                <a:spcPts val="1600"/>
              </a:spcBef>
              <a:spcAft>
                <a:spcPts val="0"/>
              </a:spcAft>
              <a:buNone/>
            </a:pPr>
            <a:r>
              <a:rPr i="1" lang="en" sz="1600">
                <a:latin typeface="Century Gothic"/>
                <a:ea typeface="Century Gothic"/>
                <a:cs typeface="Century Gothic"/>
                <a:sym typeface="Century Gothic"/>
              </a:rPr>
              <a:t>With a recent renewed focus on literacy, we were specifically looking at student data to identify </a:t>
            </a:r>
            <a:r>
              <a:rPr b="1" i="1" lang="en" sz="1600" u="sng">
                <a:latin typeface="Century Gothic"/>
                <a:ea typeface="Century Gothic"/>
                <a:cs typeface="Century Gothic"/>
                <a:sym typeface="Century Gothic"/>
              </a:rPr>
              <a:t>areas for possible interventions</a:t>
            </a:r>
            <a:r>
              <a:rPr i="1" lang="en" sz="1600" u="sng">
                <a:latin typeface="Century Gothic"/>
                <a:ea typeface="Century Gothic"/>
                <a:cs typeface="Century Gothic"/>
                <a:sym typeface="Century Gothic"/>
              </a:rPr>
              <a:t> or </a:t>
            </a:r>
            <a:r>
              <a:rPr b="1" i="1" lang="en" sz="1600" u="sng">
                <a:latin typeface="Century Gothic"/>
                <a:ea typeface="Century Gothic"/>
                <a:cs typeface="Century Gothic"/>
                <a:sym typeface="Century Gothic"/>
              </a:rPr>
              <a:t>curricular refinement</a:t>
            </a:r>
            <a:r>
              <a:rPr i="1" lang="en" sz="1600">
                <a:latin typeface="Century Gothic"/>
                <a:ea typeface="Century Gothic"/>
                <a:cs typeface="Century Gothic"/>
                <a:sym typeface="Century Gothic"/>
              </a:rPr>
              <a:t> related to literacy. </a:t>
            </a:r>
            <a:endParaRPr i="1" sz="1600">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i="1" sz="1600">
              <a:latin typeface="Century Gothic"/>
              <a:ea typeface="Century Gothic"/>
              <a:cs typeface="Century Gothic"/>
              <a:sym typeface="Century Gothic"/>
            </a:endParaRPr>
          </a:p>
          <a:p>
            <a:pPr indent="0" lvl="0" marL="0" rtl="0" algn="l">
              <a:lnSpc>
                <a:spcPct val="100000"/>
              </a:lnSpc>
              <a:spcBef>
                <a:spcPts val="0"/>
              </a:spcBef>
              <a:spcAft>
                <a:spcPts val="0"/>
              </a:spcAft>
              <a:buNone/>
            </a:pPr>
            <a:r>
              <a:rPr i="1" lang="en" sz="1600">
                <a:latin typeface="Century Gothic"/>
                <a:ea typeface="Century Gothic"/>
                <a:cs typeface="Century Gothic"/>
                <a:sym typeface="Century Gothic"/>
              </a:rPr>
              <a:t>We looked forward to the opportunities for </a:t>
            </a:r>
            <a:r>
              <a:rPr b="1" i="1" lang="en" sz="1600" u="sng">
                <a:latin typeface="Century Gothic"/>
                <a:ea typeface="Century Gothic"/>
                <a:cs typeface="Century Gothic"/>
                <a:sym typeface="Century Gothic"/>
              </a:rPr>
              <a:t>structured conversation</a:t>
            </a:r>
            <a:r>
              <a:rPr i="1" lang="en" sz="1600">
                <a:latin typeface="Century Gothic"/>
                <a:ea typeface="Century Gothic"/>
                <a:cs typeface="Century Gothic"/>
                <a:sym typeface="Century Gothic"/>
              </a:rPr>
              <a:t> to strengthen the ties between district leaders within teaching and learning to understand the roles within the learning cycle and how each can more deeply </a:t>
            </a:r>
            <a:r>
              <a:rPr b="1" i="1" lang="en" sz="1600" u="sng">
                <a:latin typeface="Century Gothic"/>
                <a:ea typeface="Century Gothic"/>
                <a:cs typeface="Century Gothic"/>
                <a:sym typeface="Century Gothic"/>
              </a:rPr>
              <a:t>support the role of assessmen</a:t>
            </a:r>
            <a:r>
              <a:rPr b="1" i="1" lang="en" sz="1600">
                <a:latin typeface="Century Gothic"/>
                <a:ea typeface="Century Gothic"/>
                <a:cs typeface="Century Gothic"/>
                <a:sym typeface="Century Gothic"/>
              </a:rPr>
              <a:t>t</a:t>
            </a:r>
            <a:r>
              <a:rPr i="1" lang="en" sz="1600">
                <a:latin typeface="Century Gothic"/>
                <a:ea typeface="Century Gothic"/>
                <a:cs typeface="Century Gothic"/>
                <a:sym typeface="Century Gothic"/>
              </a:rPr>
              <a:t> within the district.</a:t>
            </a:r>
            <a:r>
              <a:rPr i="1" lang="en" sz="1600">
                <a:solidFill>
                  <a:schemeClr val="dk1"/>
                </a:solidFill>
                <a:latin typeface="Comfortaa"/>
                <a:ea typeface="Comfortaa"/>
                <a:cs typeface="Comfortaa"/>
                <a:sym typeface="Comfortaa"/>
              </a:rPr>
              <a:t> </a:t>
            </a:r>
            <a:endParaRPr i="1" sz="1600">
              <a:latin typeface="Comfortaa"/>
              <a:ea typeface="Comfortaa"/>
              <a:cs typeface="Comfortaa"/>
              <a:sym typeface="Comfortaa"/>
            </a:endParaRPr>
          </a:p>
        </p:txBody>
      </p:sp>
      <p:sp>
        <p:nvSpPr>
          <p:cNvPr id="124" name="Google Shape;124;p21"/>
          <p:cNvSpPr txBox="1"/>
          <p:nvPr/>
        </p:nvSpPr>
        <p:spPr>
          <a:xfrm>
            <a:off x="230850" y="5473550"/>
            <a:ext cx="8682300" cy="1010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600">
                <a:solidFill>
                  <a:srgbClr val="595959"/>
                </a:solidFill>
                <a:latin typeface="Comfortaa"/>
                <a:ea typeface="Comfortaa"/>
                <a:cs typeface="Comfortaa"/>
                <a:sym typeface="Comfortaa"/>
              </a:rPr>
              <a:t>As a result of the pilot, w</a:t>
            </a:r>
            <a:r>
              <a:rPr b="1" lang="en" sz="1600">
                <a:solidFill>
                  <a:srgbClr val="595959"/>
                </a:solidFill>
                <a:latin typeface="Comfortaa"/>
                <a:ea typeface="Comfortaa"/>
                <a:cs typeface="Comfortaa"/>
                <a:sym typeface="Comfortaa"/>
              </a:rPr>
              <a:t>e learned that for our desired system it is </a:t>
            </a:r>
            <a:r>
              <a:rPr b="1" lang="en" sz="1600">
                <a:solidFill>
                  <a:srgbClr val="595959"/>
                </a:solidFill>
                <a:latin typeface="Comfortaa"/>
                <a:ea typeface="Comfortaa"/>
                <a:cs typeface="Comfortaa"/>
                <a:sym typeface="Comfortaa"/>
              </a:rPr>
              <a:t>important</a:t>
            </a:r>
            <a:r>
              <a:rPr b="1" lang="en" sz="1600">
                <a:solidFill>
                  <a:srgbClr val="595959"/>
                </a:solidFill>
                <a:latin typeface="Comfortaa"/>
                <a:ea typeface="Comfortaa"/>
                <a:cs typeface="Comfortaa"/>
                <a:sym typeface="Comfortaa"/>
              </a:rPr>
              <a:t> for us to have investments to increase our assessment literacy, train and use formative assessment, and develop meaningful common assessments.  </a:t>
            </a:r>
            <a:endParaRPr b="1" sz="1600">
              <a:solidFill>
                <a:srgbClr val="595959"/>
              </a:solidFill>
              <a:latin typeface="Comfortaa"/>
              <a:ea typeface="Comfortaa"/>
              <a:cs typeface="Comfortaa"/>
              <a:sym typeface="Comfortaa"/>
            </a:endParaRPr>
          </a:p>
        </p:txBody>
      </p:sp>
      <p:pic>
        <p:nvPicPr>
          <p:cNvPr id="125" name="Google Shape;125;p21"/>
          <p:cNvPicPr preferRelativeResize="0"/>
          <p:nvPr/>
        </p:nvPicPr>
        <p:blipFill>
          <a:blip r:embed="rId3">
            <a:alphaModFix/>
          </a:blip>
          <a:stretch>
            <a:fillRect/>
          </a:stretch>
        </p:blipFill>
        <p:spPr>
          <a:xfrm>
            <a:off x="153900" y="169350"/>
            <a:ext cx="5003100" cy="1051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