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42" r:id="rId2"/>
    <p:sldId id="443" r:id="rId3"/>
    <p:sldId id="444" r:id="rId4"/>
    <p:sldId id="445" r:id="rId5"/>
    <p:sldId id="447" r:id="rId6"/>
    <p:sldId id="44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8281B-3395-4519-8D04-44544B0A974E}" type="datetimeFigureOut">
              <a:rPr lang="en-US" smtClean="0"/>
              <a:t>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FDE0C-979A-4DE9-8FC4-82CACBBA5AB1}" type="slidenum">
              <a:rPr lang="en-US" smtClean="0"/>
              <a:t>‹#›</a:t>
            </a:fld>
            <a:endParaRPr lang="en-US"/>
          </a:p>
        </p:txBody>
      </p:sp>
    </p:spTree>
    <p:extLst>
      <p:ext uri="{BB962C8B-B14F-4D97-AF65-F5344CB8AC3E}">
        <p14:creationId xmlns:p14="http://schemas.microsoft.com/office/powerpoint/2010/main" val="120734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66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2019 spring testing window. This slide and the slides on the next couple of pages come directly from the Guide To State Assessments.</a:t>
            </a:r>
          </a:p>
          <a:p>
            <a:r>
              <a:rPr lang="en-US" dirty="0"/>
              <a:t>This document provides a good overview of the assessments being administered this spring and can be viewed or downloaded from any of the assessment webpages.</a:t>
            </a:r>
          </a:p>
          <a:p>
            <a:pPr marL="171450" indent="-171450">
              <a:buFont typeface="Arial" panose="020B0604020202020204" pitchFamily="34" charset="0"/>
              <a:buChar char="•"/>
            </a:pPr>
            <a:r>
              <a:rPr lang="en-US" dirty="0"/>
              <a:t>Students in grades 5, 8, and 11 are administered the online M-STEP assessments over 4 weeks from April 8 through May 3</a:t>
            </a:r>
          </a:p>
          <a:p>
            <a:pPr marL="171450" indent="-171450">
              <a:buFont typeface="Arial" panose="020B0604020202020204" pitchFamily="34" charset="0"/>
              <a:buChar char="•"/>
            </a:pPr>
            <a:r>
              <a:rPr lang="en-US" dirty="0"/>
              <a:t>Kids in grades 3, 4, 6, 7  take the M-STEP over 4 weeks from April 29 through May 24</a:t>
            </a:r>
          </a:p>
          <a:p>
            <a:pPr marL="171450" indent="-171450">
              <a:buFont typeface="Arial" panose="020B0604020202020204" pitchFamily="34" charset="0"/>
              <a:buChar char="•"/>
            </a:pPr>
            <a:r>
              <a:rPr lang="en-US" dirty="0"/>
              <a:t>Please note the week of April 29 is an overlap week and students in any grade may take an online M-STEP test</a:t>
            </a:r>
          </a:p>
          <a:p>
            <a:pPr marL="171450" indent="-171450">
              <a:buFont typeface="Arial" panose="020B0604020202020204" pitchFamily="34" charset="0"/>
              <a:buChar char="•"/>
            </a:pPr>
            <a:r>
              <a:rPr lang="en-US" dirty="0"/>
              <a:t>Students taking the paper/pencil form of M-STEP have 3 weeks. Those dates will be discussed later in the presentation</a:t>
            </a:r>
          </a:p>
          <a:p>
            <a:pPr marL="171450" indent="-171450">
              <a:buFont typeface="Arial" panose="020B0604020202020204" pitchFamily="34" charset="0"/>
              <a:buChar char="•"/>
            </a:pPr>
            <a:r>
              <a:rPr lang="en-US" dirty="0"/>
              <a:t>Students in grade 8 must take the PSAT 8/9 on April 9</a:t>
            </a:r>
            <a:r>
              <a:rPr lang="en-US" baseline="30000" dirty="0"/>
              <a:t>th</a:t>
            </a:r>
            <a:r>
              <a:rPr lang="en-US" dirty="0"/>
              <a:t>. Eighth graders who are absent on April 9 may take the PSAT 8/9 in a makeup session either between April 10 through 16 or on April 23 or 24.</a:t>
            </a:r>
          </a:p>
          <a:p>
            <a:pPr marL="171450" indent="-171450">
              <a:buFont typeface="Arial" panose="020B0604020202020204" pitchFamily="34" charset="0"/>
              <a:buChar char="•"/>
            </a:pPr>
            <a:r>
              <a:rPr lang="en-US" dirty="0"/>
              <a:t>Students taking MI-Access may be administered the test over 7 weeks starting on April 8 and ending no later than May 24</a:t>
            </a:r>
          </a:p>
          <a:p>
            <a:pPr marL="171450" indent="-171450">
              <a:buFont typeface="Arial" panose="020B0604020202020204" pitchFamily="34" charset="0"/>
              <a:buChar char="•"/>
            </a:pPr>
            <a:r>
              <a:rPr lang="en-US" dirty="0"/>
              <a:t>Even though it is not on this chart because it is not a summative test, kindergarteners, and 1</a:t>
            </a:r>
            <a:r>
              <a:rPr lang="en-US" baseline="30000" dirty="0"/>
              <a:t>st</a:t>
            </a:r>
            <a:r>
              <a:rPr lang="en-US" dirty="0"/>
              <a:t> and 2</a:t>
            </a:r>
            <a:r>
              <a:rPr lang="en-US" baseline="30000" dirty="0"/>
              <a:t>nd</a:t>
            </a:r>
            <a:r>
              <a:rPr lang="en-US" dirty="0"/>
              <a:t> graders have the same 7 week window as MI-Access</a:t>
            </a:r>
          </a:p>
          <a:p>
            <a:pPr marL="171450" indent="-171450">
              <a:buFont typeface="Arial" panose="020B0604020202020204" pitchFamily="34" charset="0"/>
              <a:buChar char="•"/>
            </a:pPr>
            <a:r>
              <a:rPr lang="en-US" dirty="0"/>
              <a:t>Students in high school are assessed on designated days:</a:t>
            </a:r>
          </a:p>
          <a:p>
            <a:pPr marL="628650" lvl="1" indent="-171450">
              <a:buFont typeface="Arial" panose="020B0604020202020204" pitchFamily="34" charset="0"/>
              <a:buChar char="•"/>
            </a:pPr>
            <a:r>
              <a:rPr lang="en-US" dirty="0"/>
              <a:t>SAT with essay is administered to 11</a:t>
            </a:r>
            <a:r>
              <a:rPr lang="en-US" baseline="30000" dirty="0"/>
              <a:t>th</a:t>
            </a:r>
            <a:r>
              <a:rPr lang="en-US" dirty="0"/>
              <a:t> graders on Tuesday April 9 with a makeup test day on April 23</a:t>
            </a:r>
          </a:p>
          <a:p>
            <a:pPr marL="628650" lvl="1" indent="-171450">
              <a:buFont typeface="Arial" panose="020B0604020202020204" pitchFamily="34" charset="0"/>
              <a:buChar char="•"/>
            </a:pPr>
            <a:r>
              <a:rPr lang="en-US" dirty="0"/>
              <a:t>11</a:t>
            </a:r>
            <a:r>
              <a:rPr lang="en-US" baseline="30000" dirty="0"/>
              <a:t>th</a:t>
            </a:r>
            <a:r>
              <a:rPr lang="en-US" dirty="0"/>
              <a:t> graders also take the ACT </a:t>
            </a:r>
            <a:r>
              <a:rPr lang="en-US" dirty="0" err="1"/>
              <a:t>WorkKeys</a:t>
            </a:r>
            <a:r>
              <a:rPr lang="en-US" dirty="0"/>
              <a:t> assessment. The initial day of testing is Wednesday 4/10 with makeup testing taking place on April 24</a:t>
            </a:r>
          </a:p>
          <a:p>
            <a:pPr marL="628650" lvl="1" indent="-171450">
              <a:buFont typeface="Arial" panose="020B0604020202020204" pitchFamily="34" charset="0"/>
              <a:buChar char="•"/>
            </a:pPr>
            <a:r>
              <a:rPr lang="en-US" dirty="0"/>
              <a:t>9</a:t>
            </a:r>
            <a:r>
              <a:rPr lang="en-US" baseline="30000" dirty="0"/>
              <a:t>th</a:t>
            </a:r>
            <a:r>
              <a:rPr lang="en-US" dirty="0"/>
              <a:t> graders take the PSAT 8/9 and 10</a:t>
            </a:r>
            <a:r>
              <a:rPr lang="en-US" baseline="30000" dirty="0"/>
              <a:t>th</a:t>
            </a:r>
            <a:r>
              <a:rPr lang="en-US" dirty="0"/>
              <a:t> graders take the PSAT 10. Schools may choose either April  9, 10 or 11 for as an initial test date. Students can be administered the PSAT on separate days but all 9</a:t>
            </a:r>
            <a:r>
              <a:rPr lang="en-US" baseline="30000" dirty="0"/>
              <a:t>th</a:t>
            </a:r>
            <a:r>
              <a:rPr lang="en-US" dirty="0"/>
              <a:t> graders must take the test on the same day and the same for 10</a:t>
            </a:r>
            <a:r>
              <a:rPr lang="en-US" baseline="30000" dirty="0"/>
              <a:t>th</a:t>
            </a:r>
            <a:r>
              <a:rPr lang="en-US" dirty="0"/>
              <a:t> graders. There are two make-up windows: April 10-16 and April 23</a:t>
            </a:r>
            <a:r>
              <a:rPr lang="en-US" baseline="30000" dirty="0"/>
              <a:t>rd</a:t>
            </a:r>
            <a:r>
              <a:rPr lang="en-US" dirty="0"/>
              <a:t> and 24</a:t>
            </a:r>
            <a:r>
              <a:rPr lang="en-US" baseline="30000" dirty="0"/>
              <a:t>th   </a:t>
            </a:r>
            <a:endParaRPr lang="en-US" dirty="0"/>
          </a:p>
          <a:p>
            <a:pPr marL="628650" lvl="1" indent="-171450">
              <a:buFont typeface="Arial" panose="020B0604020202020204" pitchFamily="34" charset="0"/>
              <a:buChar char="•"/>
            </a:pPr>
            <a:r>
              <a:rPr lang="en-US" dirty="0"/>
              <a:t>These high school tests and the PSAT 8/9 in grade 8 also offer accommodated windows and those dates are reflected in this chart.</a:t>
            </a:r>
          </a:p>
          <a:p>
            <a:pPr marL="171450" lvl="0" indent="-171450">
              <a:buFont typeface="Arial" panose="020B0604020202020204" pitchFamily="34" charset="0"/>
              <a:buChar char="•"/>
            </a:pPr>
            <a:r>
              <a:rPr lang="en-US" dirty="0"/>
              <a:t>Finally, WIDA testing is going on now and continues for 6 more weeks through March 22.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0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times for testing in 8</a:t>
            </a:r>
            <a:r>
              <a:rPr lang="en-US" baseline="30000" dirty="0"/>
              <a:t>th</a:t>
            </a:r>
            <a:r>
              <a:rPr lang="en-US" dirty="0"/>
              <a:t> grade. The M-STEP science field test and the social studies assessment are required testing in  8</a:t>
            </a:r>
            <a:r>
              <a:rPr lang="en-US" baseline="30000" dirty="0"/>
              <a:t>th</a:t>
            </a:r>
            <a:r>
              <a:rPr lang="en-US" dirty="0"/>
              <a:t> grade and come with the same timing caveats discussed on the prior slide. The PSAT 8/9 is a timed test and the time shown here is the actual time needed to administered the PSAT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8</a:t>
            </a:r>
            <a:r>
              <a:rPr lang="en-US" baseline="30000" dirty="0"/>
              <a:t>th</a:t>
            </a:r>
            <a:r>
              <a:rPr lang="en-US" dirty="0"/>
              <a:t> grade, unless MI-Access as been designated the most appropriate test for the student, all 8</a:t>
            </a:r>
            <a:r>
              <a:rPr lang="en-US" baseline="30000" dirty="0"/>
              <a:t>th</a:t>
            </a:r>
            <a:r>
              <a:rPr lang="en-US" dirty="0"/>
              <a:t> graders are required to take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PSAT 8/9 for ELA and math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Social Studies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Science Field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30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times for testing in 8</a:t>
            </a:r>
            <a:r>
              <a:rPr lang="en-US" baseline="30000" dirty="0"/>
              <a:t>th</a:t>
            </a:r>
            <a:r>
              <a:rPr lang="en-US" dirty="0"/>
              <a:t> grade. The M-STEP science field test and the social studies assessment are required testing in  8</a:t>
            </a:r>
            <a:r>
              <a:rPr lang="en-US" baseline="30000" dirty="0"/>
              <a:t>th</a:t>
            </a:r>
            <a:r>
              <a:rPr lang="en-US" dirty="0"/>
              <a:t> grade and come with the same timing caveats discussed on the prior slide. The PSAT 8/9 is a timed test and the time shown here is the actual time needed to administered the PSAT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8</a:t>
            </a:r>
            <a:r>
              <a:rPr lang="en-US" baseline="30000" dirty="0"/>
              <a:t>th</a:t>
            </a:r>
            <a:r>
              <a:rPr lang="en-US" dirty="0"/>
              <a:t> grade, unless MI-Access as been designated the most appropriate test for the student, all 8</a:t>
            </a:r>
            <a:r>
              <a:rPr lang="en-US" baseline="30000" dirty="0"/>
              <a:t>th</a:t>
            </a:r>
            <a:r>
              <a:rPr lang="en-US" dirty="0"/>
              <a:t> graders are required to take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PSAT 8/9 for ELA and math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Social Studies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Science Field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44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times for testing in 8</a:t>
            </a:r>
            <a:r>
              <a:rPr lang="en-US" baseline="30000" dirty="0"/>
              <a:t>th</a:t>
            </a:r>
            <a:r>
              <a:rPr lang="en-US" dirty="0"/>
              <a:t> grade. The M-STEP science field test and the social studies assessment are required testing in  8</a:t>
            </a:r>
            <a:r>
              <a:rPr lang="en-US" baseline="30000" dirty="0"/>
              <a:t>th</a:t>
            </a:r>
            <a:r>
              <a:rPr lang="en-US" dirty="0"/>
              <a:t> grade and come with the same timing caveats discussed on the prior slide. The PSAT 8/9 is a timed test and the time shown here is the actual time needed to administered the PSAT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8</a:t>
            </a:r>
            <a:r>
              <a:rPr lang="en-US" baseline="30000" dirty="0"/>
              <a:t>th</a:t>
            </a:r>
            <a:r>
              <a:rPr lang="en-US" dirty="0"/>
              <a:t> grade, unless MI-Access as been designated the most appropriate test for the student, all 8</a:t>
            </a:r>
            <a:r>
              <a:rPr lang="en-US" baseline="30000" dirty="0"/>
              <a:t>th</a:t>
            </a:r>
            <a:r>
              <a:rPr lang="en-US" dirty="0"/>
              <a:t> graders are required to take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PSAT 8/9 for ELA and math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Social Studies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Science Field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40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times for testing in 8</a:t>
            </a:r>
            <a:r>
              <a:rPr lang="en-US" baseline="30000" dirty="0"/>
              <a:t>th</a:t>
            </a:r>
            <a:r>
              <a:rPr lang="en-US" dirty="0"/>
              <a:t> grade. The M-STEP science field test and the social studies assessment are required testing in  8</a:t>
            </a:r>
            <a:r>
              <a:rPr lang="en-US" baseline="30000" dirty="0"/>
              <a:t>th</a:t>
            </a:r>
            <a:r>
              <a:rPr lang="en-US" dirty="0"/>
              <a:t> grade and come with the same timing caveats discussed on the prior slide. The PSAT 8/9 is a timed test and the time shown here is the actual time needed to administered the PSAT 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8</a:t>
            </a:r>
            <a:r>
              <a:rPr lang="en-US" baseline="30000" dirty="0"/>
              <a:t>th</a:t>
            </a:r>
            <a:r>
              <a:rPr lang="en-US" dirty="0"/>
              <a:t> grade, unless MI-Access as been designated the most appropriate test for the student, all 8</a:t>
            </a:r>
            <a:r>
              <a:rPr lang="en-US" baseline="30000" dirty="0"/>
              <a:t>th</a:t>
            </a:r>
            <a:r>
              <a:rPr lang="en-US" dirty="0"/>
              <a:t> graders are required to take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PSAT 8/9 for ELA and math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Social Studies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M-STEP Science Field Test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6795A-85CD-724E-B3AB-F765EA83FD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94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1381-E7E2-4BE1-A2C8-48A42308EF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04BE4-3125-49E3-A8A8-80F2F86DC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963E0A-C4EB-4526-AB11-75724F7EEECB}"/>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4FFCADB7-E154-47E1-91C0-3C30045A8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ED97-AC32-4869-A8E4-8BA2314B65B3}"/>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237542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C03E-9C79-433A-B6CE-F80833826B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604FF-DAAA-4599-8D7E-B1325A4346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69AEB-78B2-416C-91DE-C3C3F9081441}"/>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D7333185-1DE7-42F9-A19A-8D272D6CF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5F735-A30C-4902-ADB7-C26E341BA484}"/>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35277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B69FB9-3FE3-42AD-B2BC-4E9E8028F5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B3F9A-361A-4942-9025-CCA5A3B6C5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6D91E-0582-4681-9E00-F9396386302D}"/>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ADFA92D2-0027-4C79-9411-5CC6A0DDE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FECE1-24A1-4CDF-A20D-A849ADEF3CE1}"/>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336167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E3D324-3C75-3B4E-B88B-D35218D63FC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06225" y="136525"/>
            <a:ext cx="11147575" cy="1432515"/>
          </a:xfrm>
          <a:prstGeom prst="rect">
            <a:avLst/>
          </a:prstGeom>
        </p:spPr>
      </p:pic>
      <p:sp>
        <p:nvSpPr>
          <p:cNvPr id="11" name="Title 1">
            <a:extLst>
              <a:ext uri="{FF2B5EF4-FFF2-40B4-BE49-F238E27FC236}">
                <a16:creationId xmlns:a16="http://schemas.microsoft.com/office/drawing/2014/main" id="{F173F9F5-54C0-7046-87A3-F57C44C856EA}"/>
              </a:ext>
            </a:extLst>
          </p:cNvPr>
          <p:cNvSpPr txBox="1">
            <a:spLocks/>
          </p:cNvSpPr>
          <p:nvPr userDrawn="1"/>
        </p:nvSpPr>
        <p:spPr>
          <a:xfrm>
            <a:off x="353868" y="605625"/>
            <a:ext cx="1246331" cy="5546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400" b="1" i="0" kern="1200" baseline="0" dirty="0">
                <a:solidFill>
                  <a:srgbClr val="511B44"/>
                </a:solidFill>
                <a:latin typeface="Roboto Slab"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662256"/>
                </a:solidFill>
                <a:effectLst/>
                <a:uLnTx/>
                <a:uFillTx/>
                <a:latin typeface="Georgia" panose="02040502050405020303" pitchFamily="18" charset="0"/>
                <a:ea typeface="+mj-ea"/>
                <a:cs typeface="+mj-cs"/>
              </a:rPr>
              <a:t>Before</a:t>
            </a:r>
          </a:p>
        </p:txBody>
      </p:sp>
      <p:sp>
        <p:nvSpPr>
          <p:cNvPr id="3" name="Subtitle 2">
            <a:extLst>
              <a:ext uri="{FF2B5EF4-FFF2-40B4-BE49-F238E27FC236}">
                <a16:creationId xmlns:a16="http://schemas.microsoft.com/office/drawing/2014/main" id="{4DE6389F-683D-894D-9751-E6408A44FDAA}"/>
              </a:ext>
            </a:extLst>
          </p:cNvPr>
          <p:cNvSpPr>
            <a:spLocks noGrp="1"/>
          </p:cNvSpPr>
          <p:nvPr>
            <p:ph type="subTitle" idx="1"/>
          </p:nvPr>
        </p:nvSpPr>
        <p:spPr>
          <a:xfrm>
            <a:off x="571500" y="1635911"/>
            <a:ext cx="10782300" cy="4353725"/>
          </a:xfrm>
        </p:spPr>
        <p:txBody>
          <a:bodyPr>
            <a:norm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Date Placeholder 3">
            <a:extLst>
              <a:ext uri="{FF2B5EF4-FFF2-40B4-BE49-F238E27FC236}">
                <a16:creationId xmlns:a16="http://schemas.microsoft.com/office/drawing/2014/main" id="{E969450D-6CA5-0B4E-979C-BA4D1C45F6D7}"/>
              </a:ext>
              <a:ext uri="{C183D7F6-B498-43B3-948B-1728B52AA6E4}">
                <adec:decorative xmlns:adec="http://schemas.microsoft.com/office/drawing/2017/decorative" val="1"/>
              </a:ext>
            </a:extLst>
          </p:cNvPr>
          <p:cNvSpPr>
            <a:spLocks noGrp="1"/>
          </p:cNvSpPr>
          <p:nvPr>
            <p:ph type="dt" sz="half" idx="2"/>
          </p:nvPr>
        </p:nvSpPr>
        <p:spPr>
          <a:xfrm>
            <a:off x="571500" y="6356350"/>
            <a:ext cx="37735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February 12, 2019  •  Michigan School Testing Conference</a:t>
            </a:r>
          </a:p>
        </p:txBody>
      </p:sp>
      <p:sp>
        <p:nvSpPr>
          <p:cNvPr id="19" name="Slide Number Placeholder 5">
            <a:extLst>
              <a:ext uri="{FF2B5EF4-FFF2-40B4-BE49-F238E27FC236}">
                <a16:creationId xmlns:a16="http://schemas.microsoft.com/office/drawing/2014/main" id="{6B3089A6-44A4-B54F-A40F-080808E37BBE}"/>
              </a:ext>
              <a:ext uri="{C183D7F6-B498-43B3-948B-1728B52AA6E4}">
                <adec:decorative xmlns:adec="http://schemas.microsoft.com/office/drawing/2017/decorative" val="1"/>
              </a:ext>
            </a:extLst>
          </p:cNvPr>
          <p:cNvSpPr>
            <a:spLocks noGrp="1"/>
          </p:cNvSpPr>
          <p:nvPr>
            <p:ph type="sldNum" sz="quarter" idx="4"/>
          </p:nvPr>
        </p:nvSpPr>
        <p:spPr>
          <a:xfrm>
            <a:off x="5812403" y="6356350"/>
            <a:ext cx="55413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9A6"/>
                </a:solidFill>
                <a:effectLst/>
                <a:uLnTx/>
                <a:uFillTx/>
                <a:latin typeface="Calibri" panose="020F0502020204030204"/>
                <a:ea typeface="+mn-ea"/>
                <a:cs typeface="+mn-cs"/>
              </a:rPr>
              <a:t>Assessment Coordinator Training Guide Overview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622052"/>
                </a:solidFill>
                <a:effectLst/>
                <a:uLnTx/>
                <a:uFillTx/>
                <a:latin typeface="Calibri" panose="020F0502020204030204"/>
                <a:ea typeface="+mn-ea"/>
                <a:cs typeface="+mn-cs"/>
              </a:rPr>
              <a:t>Before</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  </a:t>
            </a: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1800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F664141-5715-DF4B-AD8B-AADE94984541}"/>
              </a:ext>
            </a:extLst>
          </p:cNvPr>
          <p:cNvSpPr>
            <a:spLocks noGrp="1"/>
          </p:cNvSpPr>
          <p:nvPr>
            <p:ph type="subTitle" idx="1"/>
          </p:nvPr>
        </p:nvSpPr>
        <p:spPr>
          <a:xfrm>
            <a:off x="571500" y="497150"/>
            <a:ext cx="10782300" cy="55396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Date Placeholder 3">
            <a:extLst>
              <a:ext uri="{FF2B5EF4-FFF2-40B4-BE49-F238E27FC236}">
                <a16:creationId xmlns:a16="http://schemas.microsoft.com/office/drawing/2014/main" id="{A1AC9201-3C21-D049-8B74-2662EAFD4D0A}"/>
              </a:ext>
              <a:ext uri="{C183D7F6-B498-43B3-948B-1728B52AA6E4}">
                <adec:decorative xmlns:adec="http://schemas.microsoft.com/office/drawing/2017/decorative" val="1"/>
              </a:ext>
            </a:extLst>
          </p:cNvPr>
          <p:cNvSpPr>
            <a:spLocks noGrp="1"/>
          </p:cNvSpPr>
          <p:nvPr>
            <p:ph type="dt" sz="half" idx="2"/>
          </p:nvPr>
        </p:nvSpPr>
        <p:spPr>
          <a:xfrm>
            <a:off x="571500" y="6356350"/>
            <a:ext cx="37735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February 12, 2019  •  Michigan School Testing Conference</a:t>
            </a:r>
          </a:p>
        </p:txBody>
      </p:sp>
      <p:sp>
        <p:nvSpPr>
          <p:cNvPr id="14" name="Slide Number Placeholder 5">
            <a:extLst>
              <a:ext uri="{FF2B5EF4-FFF2-40B4-BE49-F238E27FC236}">
                <a16:creationId xmlns:a16="http://schemas.microsoft.com/office/drawing/2014/main" id="{7B1B3E47-7B75-8440-9039-3970FCE04B75}"/>
              </a:ext>
              <a:ext uri="{C183D7F6-B498-43B3-948B-1728B52AA6E4}">
                <adec:decorative xmlns:adec="http://schemas.microsoft.com/office/drawing/2017/decorative" val="1"/>
              </a:ext>
            </a:extLst>
          </p:cNvPr>
          <p:cNvSpPr>
            <a:spLocks noGrp="1"/>
          </p:cNvSpPr>
          <p:nvPr>
            <p:ph type="sldNum" sz="quarter" idx="4"/>
          </p:nvPr>
        </p:nvSpPr>
        <p:spPr>
          <a:xfrm>
            <a:off x="5812403" y="6356350"/>
            <a:ext cx="55413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9A6"/>
                </a:solidFill>
                <a:effectLst/>
                <a:uLnTx/>
                <a:uFillTx/>
                <a:latin typeface="Calibri" panose="020F0502020204030204"/>
                <a:ea typeface="+mn-ea"/>
                <a:cs typeface="+mn-cs"/>
              </a:rPr>
              <a:t>Assessment Coordinator Training Guide Overview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622052"/>
                </a:solidFill>
                <a:effectLst/>
                <a:uLnTx/>
                <a:uFillTx/>
                <a:latin typeface="Calibri" panose="020F0502020204030204"/>
                <a:ea typeface="+mn-ea"/>
                <a:cs typeface="+mn-cs"/>
              </a:rPr>
              <a:t>Before</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  </a:t>
            </a: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90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AB75-9E1F-4F46-BDC4-F94F5CF78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64434-95E6-4C2A-81A7-1C8F56499C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B0317-B172-43D1-942F-98B4C18F71DF}"/>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B0C6AF71-7268-4CAE-99BA-70C49A235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6390F-B509-4DBF-A865-F135705F2D17}"/>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2995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964E-E466-4611-861C-544274422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1018D3-6033-4E21-AD67-6D6D2ADB5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10BFBA-C60F-4FB9-B918-1A4CEFC2CE54}"/>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608642FA-165C-4956-A8BD-CA498A11F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1E555-5A9A-4179-AD14-D83C60EE6051}"/>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130808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F8E2-B816-4CB2-87F1-625426B09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AC988-7A12-405C-B2BB-CC78DB1BAF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8E0A59-5AA4-490F-8AFB-AF597C59C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BFC0A-290E-4D48-85FB-9F6DEB16CC70}"/>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6" name="Footer Placeholder 5">
            <a:extLst>
              <a:ext uri="{FF2B5EF4-FFF2-40B4-BE49-F238E27FC236}">
                <a16:creationId xmlns:a16="http://schemas.microsoft.com/office/drawing/2014/main" id="{6439070E-A857-480E-8968-A47152187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631EA-6A1E-4A5B-8A05-AEC9D8152ED6}"/>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241271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154E-E5B2-47FF-9DA1-CB5A3B70B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0B0AFC-8EE2-44D1-8FE4-AAB414923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F8A33C-606E-4E52-83D0-188DD396A8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E50D6-3E3F-4BA0-898B-DAA1B7120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CF2203-A6F8-406F-8EAA-A757933543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71D739-8B64-4E85-B220-FB12F66903AB}"/>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8" name="Footer Placeholder 7">
            <a:extLst>
              <a:ext uri="{FF2B5EF4-FFF2-40B4-BE49-F238E27FC236}">
                <a16:creationId xmlns:a16="http://schemas.microsoft.com/office/drawing/2014/main" id="{6115C980-A541-4E09-8A2C-035FAF77C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11333-46FB-47FE-9805-5CAA32B2CD86}"/>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13138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1832-F077-4070-BC3B-1E564C7D2F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4ECC10-CA4C-4D4F-B851-713AAE94D8C6}"/>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4" name="Footer Placeholder 3">
            <a:extLst>
              <a:ext uri="{FF2B5EF4-FFF2-40B4-BE49-F238E27FC236}">
                <a16:creationId xmlns:a16="http://schemas.microsoft.com/office/drawing/2014/main" id="{707B301C-6770-482F-827A-2BF376B6BA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631A8-8475-4213-9645-180C6C414658}"/>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12442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9409B-F3A9-4C6C-B693-2133B9F40518}"/>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3" name="Footer Placeholder 2">
            <a:extLst>
              <a:ext uri="{FF2B5EF4-FFF2-40B4-BE49-F238E27FC236}">
                <a16:creationId xmlns:a16="http://schemas.microsoft.com/office/drawing/2014/main" id="{841140BB-2259-4067-8679-D13359EB97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31557D-63E4-4F41-957D-026CE7DA945A}"/>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171756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D059-2D86-4A0E-97DF-A4102ADA63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3A7EDD-91BF-4089-9F36-196856DCC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391B5A-1E0E-4A9A-8A81-95CEA2579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947F08-9E94-4E88-A7B4-5CD2C4C94362}"/>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6" name="Footer Placeholder 5">
            <a:extLst>
              <a:ext uri="{FF2B5EF4-FFF2-40B4-BE49-F238E27FC236}">
                <a16:creationId xmlns:a16="http://schemas.microsoft.com/office/drawing/2014/main" id="{F7707393-3439-4C4B-ADD3-24DD3AD12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26A86-7026-4864-BF8D-00D5BEA00DD8}"/>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232616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C16F-944C-4D8D-B362-8000AD7A0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39FB62-9A8F-4602-AB13-6DF5B187E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84FFEB-E669-47AC-B93D-C32176538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D1954E-C1A6-4EC2-BA23-5C29AC9038F0}"/>
              </a:ext>
            </a:extLst>
          </p:cNvPr>
          <p:cNvSpPr>
            <a:spLocks noGrp="1"/>
          </p:cNvSpPr>
          <p:nvPr>
            <p:ph type="dt" sz="half" idx="10"/>
          </p:nvPr>
        </p:nvSpPr>
        <p:spPr/>
        <p:txBody>
          <a:bodyPr/>
          <a:lstStyle/>
          <a:p>
            <a:fld id="{0477E1CB-846C-4C72-90A1-680083E10157}" type="datetimeFigureOut">
              <a:rPr lang="en-US" smtClean="0"/>
              <a:t>2/12/2019</a:t>
            </a:fld>
            <a:endParaRPr lang="en-US"/>
          </a:p>
        </p:txBody>
      </p:sp>
      <p:sp>
        <p:nvSpPr>
          <p:cNvPr id="6" name="Footer Placeholder 5">
            <a:extLst>
              <a:ext uri="{FF2B5EF4-FFF2-40B4-BE49-F238E27FC236}">
                <a16:creationId xmlns:a16="http://schemas.microsoft.com/office/drawing/2014/main" id="{962F49A5-23DC-4012-8ADE-49EAA3FC8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B8838-FB88-4963-963F-A9BFBBC1F7DC}"/>
              </a:ext>
            </a:extLst>
          </p:cNvPr>
          <p:cNvSpPr>
            <a:spLocks noGrp="1"/>
          </p:cNvSpPr>
          <p:nvPr>
            <p:ph type="sldNum" sz="quarter" idx="12"/>
          </p:nvPr>
        </p:nvSpPr>
        <p:spPr/>
        <p:txBody>
          <a:bodyPr/>
          <a:lstStyle/>
          <a:p>
            <a:fld id="{63E23288-8061-49B7-AC45-AA9EEA7E8510}" type="slidenum">
              <a:rPr lang="en-US" smtClean="0"/>
              <a:t>‹#›</a:t>
            </a:fld>
            <a:endParaRPr lang="en-US"/>
          </a:p>
        </p:txBody>
      </p:sp>
    </p:spTree>
    <p:extLst>
      <p:ext uri="{BB962C8B-B14F-4D97-AF65-F5344CB8AC3E}">
        <p14:creationId xmlns:p14="http://schemas.microsoft.com/office/powerpoint/2010/main" val="272790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B275A-1D80-4589-AA5C-9631A6BE2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C58F86-F2FE-481B-ACF6-58A192E32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DD303-EC79-489D-AE6B-CA9B88C7B4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7E1CB-846C-4C72-90A1-680083E10157}" type="datetimeFigureOut">
              <a:rPr lang="en-US" smtClean="0"/>
              <a:t>2/12/2019</a:t>
            </a:fld>
            <a:endParaRPr lang="en-US"/>
          </a:p>
        </p:txBody>
      </p:sp>
      <p:sp>
        <p:nvSpPr>
          <p:cNvPr id="5" name="Footer Placeholder 4">
            <a:extLst>
              <a:ext uri="{FF2B5EF4-FFF2-40B4-BE49-F238E27FC236}">
                <a16:creationId xmlns:a16="http://schemas.microsoft.com/office/drawing/2014/main" id="{A8642CAC-479E-4708-93AD-88194AF6D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68EB3-AA91-4F97-8B8C-3A45B57B0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23288-8061-49B7-AC45-AA9EEA7E8510}" type="slidenum">
              <a:rPr lang="en-US" smtClean="0"/>
              <a:t>‹#›</a:t>
            </a:fld>
            <a:endParaRPr lang="en-US"/>
          </a:p>
        </p:txBody>
      </p:sp>
    </p:spTree>
    <p:extLst>
      <p:ext uri="{BB962C8B-B14F-4D97-AF65-F5344CB8AC3E}">
        <p14:creationId xmlns:p14="http://schemas.microsoft.com/office/powerpoint/2010/main" val="80353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F2D98B7-12BF-EF4E-BA10-DEA9548E0BA3}"/>
              </a:ext>
              <a:ext uri="{C183D7F6-B498-43B3-948B-1728B52AA6E4}">
                <adec:decorative xmlns:adec="http://schemas.microsoft.com/office/drawing/2017/decorative" val="1"/>
              </a:ext>
            </a:extLst>
          </p:cNvPr>
          <p:cNvSpPr/>
          <p:nvPr/>
        </p:nvSpPr>
        <p:spPr>
          <a:xfrm>
            <a:off x="159798" y="133165"/>
            <a:ext cx="9854214" cy="424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EDB3008-8E17-7846-A0E9-8D10F0A3CFEA}"/>
              </a:ext>
              <a:ext uri="{C183D7F6-B498-43B3-948B-1728B52AA6E4}">
                <adec:decorative xmlns:adec="http://schemas.microsoft.com/office/drawing/2017/decorative" val="1"/>
              </a:ext>
            </a:extLst>
          </p:cNvPr>
          <p:cNvSpPr/>
          <p:nvPr/>
        </p:nvSpPr>
        <p:spPr>
          <a:xfrm>
            <a:off x="9079992" y="0"/>
            <a:ext cx="3112008" cy="6858000"/>
          </a:xfrm>
          <a:prstGeom prst="rect">
            <a:avLst/>
          </a:prstGeom>
          <a:solidFill>
            <a:schemeClr val="bg1"/>
          </a:solidFill>
          <a:ln>
            <a:solidFill>
              <a:srgbClr val="D9CBDB">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2F7871D-AAE7-2C49-AA25-75926DFD6AA2}"/>
              </a:ext>
              <a:ext uri="{C183D7F6-B498-43B3-948B-1728B52AA6E4}">
                <adec:decorative xmlns:adec="http://schemas.microsoft.com/office/drawing/2017/decorative" val="1"/>
              </a:ext>
            </a:extLst>
          </p:cNvPr>
          <p:cNvSpPr/>
          <p:nvPr/>
        </p:nvSpPr>
        <p:spPr>
          <a:xfrm>
            <a:off x="9079991" y="0"/>
            <a:ext cx="3112008" cy="6858000"/>
          </a:xfrm>
          <a:prstGeom prst="rect">
            <a:avLst/>
          </a:prstGeom>
          <a:solidFill>
            <a:srgbClr val="D9CBDB">
              <a:alpha val="60000"/>
            </a:srgbClr>
          </a:solidFill>
          <a:ln>
            <a:solidFill>
              <a:srgbClr val="D9CBDB">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3">
            <a:extLst>
              <a:ext uri="{FF2B5EF4-FFF2-40B4-BE49-F238E27FC236}">
                <a16:creationId xmlns:a16="http://schemas.microsoft.com/office/drawing/2014/main" id="{E20536B4-39E9-C84C-9A12-0887D1F6D269}"/>
              </a:ext>
            </a:extLst>
          </p:cNvPr>
          <p:cNvSpPr txBox="1">
            <a:spLocks/>
          </p:cNvSpPr>
          <p:nvPr/>
        </p:nvSpPr>
        <p:spPr>
          <a:xfrm>
            <a:off x="929640" y="630764"/>
            <a:ext cx="6632448" cy="17373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baseline="0">
                <a:solidFill>
                  <a:srgbClr val="0079A6"/>
                </a:solidFill>
                <a:latin typeface="Roboto Slab"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9A6"/>
                </a:solidFill>
                <a:effectLst/>
                <a:uLnTx/>
                <a:uFillTx/>
                <a:latin typeface="Roboto Slab" pitchFamily="2" charset="0"/>
                <a:ea typeface="+mj-ea"/>
                <a:cs typeface="+mj-cs"/>
              </a:rPr>
              <a:t>F1: What’s New for Grade 8 Assessments?</a:t>
            </a:r>
            <a:endParaRPr kumimoji="0" lang="en-US" sz="4400" b="1" i="0" u="none" strike="noStrike" kern="1200" cap="none" spc="0" normalizeH="0" baseline="0" noProof="0" dirty="0">
              <a:ln>
                <a:noFill/>
              </a:ln>
              <a:solidFill>
                <a:srgbClr val="0079A6"/>
              </a:solidFill>
              <a:effectLst/>
              <a:uLnTx/>
              <a:uFillTx/>
              <a:latin typeface="Georgia" panose="02040502050405020303" pitchFamily="18" charset="0"/>
              <a:ea typeface="Roboto Slab" pitchFamily="2" charset="0"/>
              <a:cs typeface="+mj-cs"/>
            </a:endParaRPr>
          </a:p>
        </p:txBody>
      </p:sp>
      <p:sp>
        <p:nvSpPr>
          <p:cNvPr id="8" name="Subtitle 4">
            <a:extLst>
              <a:ext uri="{FF2B5EF4-FFF2-40B4-BE49-F238E27FC236}">
                <a16:creationId xmlns:a16="http://schemas.microsoft.com/office/drawing/2014/main" id="{21222626-0A2A-8248-8871-2748BED746F6}"/>
              </a:ext>
            </a:extLst>
          </p:cNvPr>
          <p:cNvSpPr>
            <a:spLocks noGrp="1"/>
          </p:cNvSpPr>
          <p:nvPr>
            <p:ph type="subTitle" idx="4294967295"/>
          </p:nvPr>
        </p:nvSpPr>
        <p:spPr>
          <a:xfrm>
            <a:off x="984504" y="2765539"/>
            <a:ext cx="6577584" cy="1655762"/>
          </a:xfrm>
        </p:spPr>
        <p:txBody>
          <a:bodyPr/>
          <a:lstStyle/>
          <a:p>
            <a:pPr algn="r"/>
            <a:endParaRPr lang="en-US" dirty="0"/>
          </a:p>
          <a:p>
            <a:endParaRPr lang="en-US" dirty="0"/>
          </a:p>
        </p:txBody>
      </p:sp>
      <p:sp>
        <p:nvSpPr>
          <p:cNvPr id="25" name="TextBox 24">
            <a:extLst>
              <a:ext uri="{FF2B5EF4-FFF2-40B4-BE49-F238E27FC236}">
                <a16:creationId xmlns:a16="http://schemas.microsoft.com/office/drawing/2014/main" id="{9F396E4B-FA90-EA41-95B4-0929F7BBCF2E}"/>
              </a:ext>
            </a:extLst>
          </p:cNvPr>
          <p:cNvSpPr txBox="1"/>
          <p:nvPr/>
        </p:nvSpPr>
        <p:spPr>
          <a:xfrm>
            <a:off x="9889721" y="771462"/>
            <a:ext cx="2089214" cy="1983235"/>
          </a:xfrm>
          <a:prstGeom prst="rect">
            <a:avLst/>
          </a:prstGeom>
          <a:noFill/>
        </p:spPr>
        <p:txBody>
          <a:bodyPr wrap="square" rtlCol="0">
            <a:spAutoFit/>
          </a:bodyPr>
          <a:lstStyle/>
          <a:p>
            <a:pPr marL="0" marR="0" lvl="0" indent="0" algn="l" defTabSz="914400" rtl="0" eaLnBrk="1" fontAlgn="auto" latinLnBrk="0" hangingPunct="1">
              <a:lnSpc>
                <a:spcPts val="5100"/>
              </a:lnSpc>
              <a:spcBef>
                <a:spcPts val="0"/>
              </a:spcBef>
              <a:spcAft>
                <a:spcPts val="0"/>
              </a:spcAft>
              <a:buClrTx/>
              <a:buSzTx/>
              <a:buFontTx/>
              <a:buNone/>
              <a:tabLst/>
              <a:defRPr/>
            </a:pPr>
            <a:r>
              <a:rPr kumimoji="0" lang="en-US" sz="2000" b="0" i="0" u="none" strike="noStrike" kern="1200" cap="none" spc="50" normalizeH="0" baseline="0" noProof="0" dirty="0">
                <a:ln>
                  <a:noFill/>
                </a:ln>
                <a:solidFill>
                  <a:srgbClr val="662256"/>
                </a:solidFill>
                <a:effectLst/>
                <a:uLnTx/>
                <a:uFillTx/>
                <a:latin typeface="Tahoma" panose="020B0604030504040204" pitchFamily="34" charset="0"/>
                <a:ea typeface="Tahoma" panose="020B0604030504040204" pitchFamily="34" charset="0"/>
                <a:cs typeface="Tahoma" panose="020B0604030504040204" pitchFamily="34" charset="0"/>
              </a:rPr>
              <a:t>Before</a:t>
            </a:r>
            <a:r>
              <a:rPr kumimoji="0" lang="en-US" sz="2400" b="0" i="0" u="none" strike="noStrike" kern="1200" cap="none" spc="50" normalizeH="0" baseline="0" noProof="0" dirty="0">
                <a:ln>
                  <a:noFill/>
                </a:ln>
                <a:solidFill>
                  <a:srgbClr val="662256"/>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50" normalizeH="0" baseline="0" noProof="0" dirty="0">
                <a:ln>
                  <a:noFill/>
                </a:ln>
                <a:solidFill>
                  <a:srgbClr val="662256"/>
                </a:solidFill>
                <a:effectLst/>
                <a:uLnTx/>
                <a:uFillTx/>
                <a:latin typeface="Tahoma" panose="020B0604030504040204" pitchFamily="34" charset="0"/>
                <a:ea typeface="Tahoma" panose="020B0604030504040204" pitchFamily="34" charset="0"/>
                <a:cs typeface="Tahoma" panose="020B0604030504040204" pitchFamily="34" charset="0"/>
              </a:rPr>
              <a:t>Testing</a:t>
            </a:r>
          </a:p>
          <a:p>
            <a:pPr marL="0" marR="0" lvl="0" indent="0" algn="l" defTabSz="914400" rtl="0" eaLnBrk="1" fontAlgn="auto" latinLnBrk="0" hangingPunct="1">
              <a:lnSpc>
                <a:spcPts val="5100"/>
              </a:lnSpc>
              <a:spcBef>
                <a:spcPts val="0"/>
              </a:spcBef>
              <a:spcAft>
                <a:spcPts val="0"/>
              </a:spcAft>
              <a:buClrTx/>
              <a:buSzTx/>
              <a:buFontTx/>
              <a:buNone/>
              <a:tabLst/>
              <a:defRPr/>
            </a:pPr>
            <a:r>
              <a:rPr kumimoji="0" lang="en-US" sz="2000" b="0" i="0" u="none" strike="noStrike" kern="1200" cap="none" spc="50" normalizeH="0" baseline="0" noProof="0" dirty="0">
                <a:ln>
                  <a:noFill/>
                </a:ln>
                <a:solidFill>
                  <a:srgbClr val="662256"/>
                </a:solidFill>
                <a:effectLst/>
                <a:uLnTx/>
                <a:uFillTx/>
                <a:latin typeface="Tahoma" panose="020B0604030504040204" pitchFamily="34" charset="0"/>
                <a:ea typeface="Tahoma" panose="020B0604030504040204" pitchFamily="34" charset="0"/>
                <a:cs typeface="Tahoma" panose="020B0604030504040204" pitchFamily="34" charset="0"/>
              </a:rPr>
              <a:t>During Testing</a:t>
            </a:r>
          </a:p>
          <a:p>
            <a:pPr marL="0" marR="0" lvl="0" indent="0" algn="l" defTabSz="914400" rtl="0" eaLnBrk="1" fontAlgn="auto" latinLnBrk="0" hangingPunct="1">
              <a:lnSpc>
                <a:spcPts val="5100"/>
              </a:lnSpc>
              <a:spcBef>
                <a:spcPts val="0"/>
              </a:spcBef>
              <a:spcAft>
                <a:spcPts val="0"/>
              </a:spcAft>
              <a:buClrTx/>
              <a:buSzTx/>
              <a:buFontTx/>
              <a:buNone/>
              <a:tabLst/>
              <a:defRPr/>
            </a:pPr>
            <a:r>
              <a:rPr kumimoji="0" lang="en-US" sz="2000" b="0" i="0" u="none" strike="noStrike" kern="1200" cap="none" spc="50" normalizeH="0" baseline="0" noProof="0" dirty="0">
                <a:ln>
                  <a:noFill/>
                </a:ln>
                <a:solidFill>
                  <a:srgbClr val="662256"/>
                </a:solidFill>
                <a:effectLst/>
                <a:uLnTx/>
                <a:uFillTx/>
                <a:latin typeface="Tahoma" panose="020B0604030504040204" pitchFamily="34" charset="0"/>
                <a:ea typeface="Tahoma" panose="020B0604030504040204" pitchFamily="34" charset="0"/>
                <a:cs typeface="Tahoma" panose="020B0604030504040204" pitchFamily="34" charset="0"/>
              </a:rPr>
              <a:t>After Testing</a:t>
            </a:r>
          </a:p>
        </p:txBody>
      </p:sp>
      <p:cxnSp>
        <p:nvCxnSpPr>
          <p:cNvPr id="9" name="Straight Connector 8">
            <a:extLst>
              <a:ext uri="{FF2B5EF4-FFF2-40B4-BE49-F238E27FC236}">
                <a16:creationId xmlns:a16="http://schemas.microsoft.com/office/drawing/2014/main" id="{4054DACC-5746-6C44-992D-F4E54AB3B4AD}"/>
              </a:ext>
              <a:ext uri="{C183D7F6-B498-43B3-948B-1728B52AA6E4}">
                <adec:decorative xmlns:adec="http://schemas.microsoft.com/office/drawing/2017/decorative" val="1"/>
              </a:ext>
            </a:extLst>
          </p:cNvPr>
          <p:cNvCxnSpPr>
            <a:cxnSpLocks/>
          </p:cNvCxnSpPr>
          <p:nvPr/>
        </p:nvCxnSpPr>
        <p:spPr>
          <a:xfrm>
            <a:off x="0" y="2482225"/>
            <a:ext cx="7562088" cy="0"/>
          </a:xfrm>
          <a:prstGeom prst="line">
            <a:avLst/>
          </a:prstGeom>
          <a:ln w="127000">
            <a:solidFill>
              <a:srgbClr val="0079A6"/>
            </a:solidFill>
          </a:ln>
        </p:spPr>
        <p:style>
          <a:lnRef idx="1">
            <a:schemeClr val="accent1"/>
          </a:lnRef>
          <a:fillRef idx="0">
            <a:schemeClr val="accent1"/>
          </a:fillRef>
          <a:effectRef idx="0">
            <a:schemeClr val="accent1"/>
          </a:effectRef>
          <a:fontRef idx="minor">
            <a:schemeClr val="tx1"/>
          </a:fontRef>
        </p:style>
      </p:cxnSp>
      <p:pic>
        <p:nvPicPr>
          <p:cNvPr id="10" name="Picture 9" descr="Michigan Department of Education logo">
            <a:extLst>
              <a:ext uri="{FF2B5EF4-FFF2-40B4-BE49-F238E27FC236}">
                <a16:creationId xmlns:a16="http://schemas.microsoft.com/office/drawing/2014/main" id="{845E3D47-0A58-6A45-9EB7-0253E7CFBC74}"/>
              </a:ext>
            </a:extLst>
          </p:cNvPr>
          <p:cNvPicPr>
            <a:picLocks noChangeAspect="1"/>
          </p:cNvPicPr>
          <p:nvPr/>
        </p:nvPicPr>
        <p:blipFill>
          <a:blip r:embed="rId3"/>
          <a:stretch>
            <a:fillRect/>
          </a:stretch>
        </p:blipFill>
        <p:spPr>
          <a:xfrm>
            <a:off x="9637776" y="5979980"/>
            <a:ext cx="1509268" cy="603707"/>
          </a:xfrm>
          <a:prstGeom prst="rect">
            <a:avLst/>
          </a:prstGeom>
        </p:spPr>
      </p:pic>
      <p:sp>
        <p:nvSpPr>
          <p:cNvPr id="11" name="Oval 10" descr="Students in a classroom.">
            <a:extLst>
              <a:ext uri="{FF2B5EF4-FFF2-40B4-BE49-F238E27FC236}">
                <a16:creationId xmlns:a16="http://schemas.microsoft.com/office/drawing/2014/main" id="{1C7F4937-9DDA-5348-8600-5808D939D417}"/>
              </a:ext>
            </a:extLst>
          </p:cNvPr>
          <p:cNvSpPr/>
          <p:nvPr/>
        </p:nvSpPr>
        <p:spPr>
          <a:xfrm flipH="1">
            <a:off x="7631620" y="2975843"/>
            <a:ext cx="2896743" cy="2893031"/>
          </a:xfrm>
          <a:prstGeom prst="ellipse">
            <a:avLst/>
          </a:prstGeom>
          <a:blipFill>
            <a:blip r:embed="rId4"/>
            <a:stretch>
              <a:fillRect l="-10242" t="-721" r="-37382" b="-721"/>
            </a:stretch>
          </a:blipFill>
          <a:ln w="22225">
            <a:solidFill>
              <a:srgbClr val="0079A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13C235DB-81D6-3943-A8B2-51CCDD1954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96477" y="957895"/>
            <a:ext cx="428625" cy="428625"/>
          </a:xfrm>
          <a:prstGeom prst="rect">
            <a:avLst/>
          </a:prstGeom>
        </p:spPr>
      </p:pic>
      <p:pic>
        <p:nvPicPr>
          <p:cNvPr id="23" name="Picture 22">
            <a:extLst>
              <a:ext uri="{FF2B5EF4-FFF2-40B4-BE49-F238E27FC236}">
                <a16:creationId xmlns:a16="http://schemas.microsoft.com/office/drawing/2014/main" id="{48810146-DD0D-124E-8D05-322C2F54D9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96477" y="1614842"/>
            <a:ext cx="428625" cy="428625"/>
          </a:xfrm>
          <a:prstGeom prst="rect">
            <a:avLst/>
          </a:prstGeom>
        </p:spPr>
      </p:pic>
      <p:pic>
        <p:nvPicPr>
          <p:cNvPr id="24" name="Picture 23">
            <a:extLst>
              <a:ext uri="{FF2B5EF4-FFF2-40B4-BE49-F238E27FC236}">
                <a16:creationId xmlns:a16="http://schemas.microsoft.com/office/drawing/2014/main" id="{12F29BA7-4BC2-4A49-B4A2-0419C59950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396477" y="2308660"/>
            <a:ext cx="428625" cy="428625"/>
          </a:xfrm>
          <a:prstGeom prst="rect">
            <a:avLst/>
          </a:prstGeom>
        </p:spPr>
      </p:pic>
    </p:spTree>
    <p:extLst>
      <p:ext uri="{BB962C8B-B14F-4D97-AF65-F5344CB8AC3E}">
        <p14:creationId xmlns:p14="http://schemas.microsoft.com/office/powerpoint/2010/main" val="84098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8F2084-0570-844D-A3CB-A6AEE28FDC3F}"/>
              </a:ext>
            </a:extLst>
          </p:cNvPr>
          <p:cNvSpPr>
            <a:spLocks noGrp="1"/>
          </p:cNvSpPr>
          <p:nvPr>
            <p:ph type="subTitle" idx="1"/>
          </p:nvPr>
        </p:nvSpPr>
        <p:spPr/>
        <p:txBody>
          <a:bodyPr>
            <a:normAutofit/>
          </a:bodyPr>
          <a:lstStyle/>
          <a:p>
            <a:r>
              <a:rPr lang="en-US" sz="3200" b="1" dirty="0">
                <a:solidFill>
                  <a:srgbClr val="800080"/>
                </a:solidFill>
              </a:rPr>
              <a:t>Testing Windows</a:t>
            </a:r>
          </a:p>
        </p:txBody>
      </p:sp>
      <p:sp>
        <p:nvSpPr>
          <p:cNvPr id="3" name="Date Placeholder 2">
            <a:extLst>
              <a:ext uri="{FF2B5EF4-FFF2-40B4-BE49-F238E27FC236}">
                <a16:creationId xmlns:a16="http://schemas.microsoft.com/office/drawing/2014/main" id="{810666EE-77EF-8948-886E-012D448FDC1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2019 Michigan School Testing Conference</a:t>
            </a:r>
          </a:p>
        </p:txBody>
      </p:sp>
      <p:sp>
        <p:nvSpPr>
          <p:cNvPr id="4" name="Slide Number Placeholder 3">
            <a:extLst>
              <a:ext uri="{FF2B5EF4-FFF2-40B4-BE49-F238E27FC236}">
                <a16:creationId xmlns:a16="http://schemas.microsoft.com/office/drawing/2014/main" id="{436D21C2-48D4-554C-97C8-73B7490775F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22BAE5D-86C8-AE4C-86DF-BBFC56C2F5E6}"/>
              </a:ext>
              <a:ext uri="{C183D7F6-B498-43B3-948B-1728B52AA6E4}">
                <adec:decorative xmlns:adec="http://schemas.microsoft.com/office/drawing/2017/decorative" val="1"/>
              </a:ext>
            </a:extLst>
          </p:cNvPr>
          <p:cNvGrpSpPr/>
          <p:nvPr/>
        </p:nvGrpSpPr>
        <p:grpSpPr>
          <a:xfrm>
            <a:off x="3799643" y="177616"/>
            <a:ext cx="7682823" cy="634365"/>
            <a:chOff x="3755253" y="1321979"/>
            <a:chExt cx="7682823" cy="634365"/>
          </a:xfrm>
        </p:grpSpPr>
        <p:pic>
          <p:nvPicPr>
            <p:cNvPr id="17" name="Picture 16">
              <a:extLst>
                <a:ext uri="{FF2B5EF4-FFF2-40B4-BE49-F238E27FC236}">
                  <a16:creationId xmlns:a16="http://schemas.microsoft.com/office/drawing/2014/main" id="{CAF1534E-A85F-5748-B08F-853F7497F65E}"/>
                </a:ext>
              </a:extLst>
            </p:cNvPr>
            <p:cNvPicPr>
              <a:picLocks noChangeAspect="1"/>
            </p:cNvPicPr>
            <p:nvPr userDrawn="1"/>
          </p:nvPicPr>
          <p:blipFill>
            <a:blip r:embed="rId3"/>
            <a:stretch>
              <a:fillRect/>
            </a:stretch>
          </p:blipFill>
          <p:spPr>
            <a:xfrm>
              <a:off x="10889436" y="1321979"/>
              <a:ext cx="548640" cy="634365"/>
            </a:xfrm>
            <a:prstGeom prst="rect">
              <a:avLst/>
            </a:prstGeom>
          </p:spPr>
        </p:pic>
        <p:cxnSp>
          <p:nvCxnSpPr>
            <p:cNvPr id="18" name="Straight Connector 17">
              <a:extLst>
                <a:ext uri="{FF2B5EF4-FFF2-40B4-BE49-F238E27FC236}">
                  <a16:creationId xmlns:a16="http://schemas.microsoft.com/office/drawing/2014/main" id="{0A4920D0-315A-724D-9501-DFA5753F8EBF}"/>
                </a:ext>
              </a:extLst>
            </p:cNvPr>
            <p:cNvCxnSpPr>
              <a:cxnSpLocks/>
            </p:cNvCxnSpPr>
            <p:nvPr userDrawn="1"/>
          </p:nvCxnSpPr>
          <p:spPr>
            <a:xfrm>
              <a:off x="3755253" y="1865828"/>
              <a:ext cx="7056171" cy="0"/>
            </a:xfrm>
            <a:prstGeom prst="line">
              <a:avLst/>
            </a:prstGeom>
            <a:ln w="130175">
              <a:solidFill>
                <a:srgbClr val="0079A6"/>
              </a:solidFill>
            </a:ln>
          </p:spPr>
          <p:style>
            <a:lnRef idx="1">
              <a:schemeClr val="accent1"/>
            </a:lnRef>
            <a:fillRef idx="0">
              <a:schemeClr val="accent1"/>
            </a:fillRef>
            <a:effectRef idx="0">
              <a:schemeClr val="accent1"/>
            </a:effectRef>
            <a:fontRef idx="minor">
              <a:schemeClr val="tx1"/>
            </a:fontRef>
          </p:style>
        </p:cxnSp>
      </p:grpSp>
      <p:pic>
        <p:nvPicPr>
          <p:cNvPr id="6" name="Picture 5" descr="A screenshot of a cell phone&#10;&#10;Description generated with very high confidence">
            <a:extLst>
              <a:ext uri="{FF2B5EF4-FFF2-40B4-BE49-F238E27FC236}">
                <a16:creationId xmlns:a16="http://schemas.microsoft.com/office/drawing/2014/main" id="{C8EE81F0-10B0-492E-9033-EA9B86503893}"/>
              </a:ext>
            </a:extLst>
          </p:cNvPr>
          <p:cNvPicPr>
            <a:picLocks noChangeAspect="1"/>
          </p:cNvPicPr>
          <p:nvPr/>
        </p:nvPicPr>
        <p:blipFill>
          <a:blip r:embed="rId4"/>
          <a:stretch>
            <a:fillRect/>
          </a:stretch>
        </p:blipFill>
        <p:spPr>
          <a:xfrm>
            <a:off x="2648381" y="945781"/>
            <a:ext cx="6895238" cy="5571429"/>
          </a:xfrm>
          <a:prstGeom prst="rect">
            <a:avLst/>
          </a:prstGeom>
        </p:spPr>
      </p:pic>
      <p:sp>
        <p:nvSpPr>
          <p:cNvPr id="9" name="Arrow: Striped Right 8">
            <a:extLst>
              <a:ext uri="{FF2B5EF4-FFF2-40B4-BE49-F238E27FC236}">
                <a16:creationId xmlns:a16="http://schemas.microsoft.com/office/drawing/2014/main" id="{939FFCCF-E67E-4FD8-9FDF-AE2D6154A8F9}"/>
              </a:ext>
            </a:extLst>
          </p:cNvPr>
          <p:cNvSpPr/>
          <p:nvPr/>
        </p:nvSpPr>
        <p:spPr>
          <a:xfrm>
            <a:off x="769180" y="1611149"/>
            <a:ext cx="1681515" cy="3472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Striped Right 9">
            <a:extLst>
              <a:ext uri="{FF2B5EF4-FFF2-40B4-BE49-F238E27FC236}">
                <a16:creationId xmlns:a16="http://schemas.microsoft.com/office/drawing/2014/main" id="{67DE64CB-13A9-40B8-9B75-654D71E0F00E}"/>
              </a:ext>
            </a:extLst>
          </p:cNvPr>
          <p:cNvSpPr/>
          <p:nvPr/>
        </p:nvSpPr>
        <p:spPr>
          <a:xfrm>
            <a:off x="776764" y="3266983"/>
            <a:ext cx="1681515" cy="34724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50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8F2084-0570-844D-A3CB-A6AEE28FDC3F}"/>
              </a:ext>
            </a:extLst>
          </p:cNvPr>
          <p:cNvSpPr>
            <a:spLocks noGrp="1"/>
          </p:cNvSpPr>
          <p:nvPr>
            <p:ph type="subTitle" idx="1"/>
          </p:nvPr>
        </p:nvSpPr>
        <p:spPr>
          <a:xfrm>
            <a:off x="571500" y="497150"/>
            <a:ext cx="10782300" cy="5539666"/>
          </a:xfrm>
        </p:spPr>
        <p:txBody>
          <a:bodyPr>
            <a:normAutofit/>
          </a:bodyPr>
          <a:lstStyle/>
          <a:p>
            <a:r>
              <a:rPr lang="en-US" sz="3200" b="1" dirty="0">
                <a:solidFill>
                  <a:srgbClr val="800080"/>
                </a:solidFill>
              </a:rPr>
              <a:t>Estimated Times </a:t>
            </a:r>
          </a:p>
          <a:p>
            <a:r>
              <a:rPr lang="en-US" sz="3200" b="1" dirty="0">
                <a:solidFill>
                  <a:srgbClr val="800080"/>
                </a:solidFill>
              </a:rPr>
              <a:t>    </a:t>
            </a:r>
          </a:p>
        </p:txBody>
      </p:sp>
      <p:sp>
        <p:nvSpPr>
          <p:cNvPr id="3" name="Date Placeholder 2">
            <a:extLst>
              <a:ext uri="{FF2B5EF4-FFF2-40B4-BE49-F238E27FC236}">
                <a16:creationId xmlns:a16="http://schemas.microsoft.com/office/drawing/2014/main" id="{810666EE-77EF-8948-886E-012D448FDC1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Michigan School Testing Conference</a:t>
            </a:r>
          </a:p>
        </p:txBody>
      </p:sp>
      <p:sp>
        <p:nvSpPr>
          <p:cNvPr id="4" name="Slide Number Placeholder 3">
            <a:extLst>
              <a:ext uri="{FF2B5EF4-FFF2-40B4-BE49-F238E27FC236}">
                <a16:creationId xmlns:a16="http://schemas.microsoft.com/office/drawing/2014/main" id="{436D21C2-48D4-554C-97C8-73B7490775F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22BAE5D-86C8-AE4C-86DF-BBFC56C2F5E6}"/>
              </a:ext>
              <a:ext uri="{C183D7F6-B498-43B3-948B-1728B52AA6E4}">
                <adec:decorative xmlns:adec="http://schemas.microsoft.com/office/drawing/2017/decorative" val="1"/>
              </a:ext>
            </a:extLst>
          </p:cNvPr>
          <p:cNvGrpSpPr/>
          <p:nvPr/>
        </p:nvGrpSpPr>
        <p:grpSpPr>
          <a:xfrm>
            <a:off x="3799643" y="177616"/>
            <a:ext cx="7682823" cy="634365"/>
            <a:chOff x="3755253" y="1321979"/>
            <a:chExt cx="7682823" cy="634365"/>
          </a:xfrm>
        </p:grpSpPr>
        <p:pic>
          <p:nvPicPr>
            <p:cNvPr id="17" name="Picture 16">
              <a:extLst>
                <a:ext uri="{FF2B5EF4-FFF2-40B4-BE49-F238E27FC236}">
                  <a16:creationId xmlns:a16="http://schemas.microsoft.com/office/drawing/2014/main" id="{CAF1534E-A85F-5748-B08F-853F7497F65E}"/>
                </a:ext>
              </a:extLst>
            </p:cNvPr>
            <p:cNvPicPr>
              <a:picLocks noChangeAspect="1"/>
            </p:cNvPicPr>
            <p:nvPr userDrawn="1"/>
          </p:nvPicPr>
          <p:blipFill>
            <a:blip r:embed="rId3"/>
            <a:stretch>
              <a:fillRect/>
            </a:stretch>
          </p:blipFill>
          <p:spPr>
            <a:xfrm>
              <a:off x="10889436" y="1321979"/>
              <a:ext cx="548640" cy="634365"/>
            </a:xfrm>
            <a:prstGeom prst="rect">
              <a:avLst/>
            </a:prstGeom>
          </p:spPr>
        </p:pic>
        <p:cxnSp>
          <p:nvCxnSpPr>
            <p:cNvPr id="18" name="Straight Connector 17">
              <a:extLst>
                <a:ext uri="{FF2B5EF4-FFF2-40B4-BE49-F238E27FC236}">
                  <a16:creationId xmlns:a16="http://schemas.microsoft.com/office/drawing/2014/main" id="{0A4920D0-315A-724D-9501-DFA5753F8EBF}"/>
                </a:ext>
              </a:extLst>
            </p:cNvPr>
            <p:cNvCxnSpPr>
              <a:cxnSpLocks/>
            </p:cNvCxnSpPr>
            <p:nvPr userDrawn="1"/>
          </p:nvCxnSpPr>
          <p:spPr>
            <a:xfrm>
              <a:off x="3755253" y="1865828"/>
              <a:ext cx="7056171" cy="0"/>
            </a:xfrm>
            <a:prstGeom prst="line">
              <a:avLst/>
            </a:prstGeom>
            <a:ln w="130175">
              <a:solidFill>
                <a:srgbClr val="0079A6"/>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5">
            <a:extLst>
              <a:ext uri="{FF2B5EF4-FFF2-40B4-BE49-F238E27FC236}">
                <a16:creationId xmlns:a16="http://schemas.microsoft.com/office/drawing/2014/main" id="{87A322BA-3E64-4DAD-804E-9B6564750437}"/>
              </a:ext>
            </a:extLst>
          </p:cNvPr>
          <p:cNvPicPr>
            <a:picLocks noChangeAspect="1"/>
          </p:cNvPicPr>
          <p:nvPr/>
        </p:nvPicPr>
        <p:blipFill>
          <a:blip r:embed="rId4"/>
          <a:stretch>
            <a:fillRect/>
          </a:stretch>
        </p:blipFill>
        <p:spPr>
          <a:xfrm>
            <a:off x="1005012" y="1326267"/>
            <a:ext cx="9928814" cy="4912149"/>
          </a:xfrm>
          <a:prstGeom prst="rect">
            <a:avLst/>
          </a:prstGeom>
        </p:spPr>
      </p:pic>
    </p:spTree>
    <p:extLst>
      <p:ext uri="{BB962C8B-B14F-4D97-AF65-F5344CB8AC3E}">
        <p14:creationId xmlns:p14="http://schemas.microsoft.com/office/powerpoint/2010/main" val="46319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8F2084-0570-844D-A3CB-A6AEE28FDC3F}"/>
              </a:ext>
            </a:extLst>
          </p:cNvPr>
          <p:cNvSpPr>
            <a:spLocks noGrp="1"/>
          </p:cNvSpPr>
          <p:nvPr>
            <p:ph type="subTitle" idx="1"/>
          </p:nvPr>
        </p:nvSpPr>
        <p:spPr>
          <a:xfrm>
            <a:off x="571500" y="497150"/>
            <a:ext cx="10782300" cy="5539666"/>
          </a:xfrm>
        </p:spPr>
        <p:txBody>
          <a:bodyPr>
            <a:normAutofit/>
          </a:bodyPr>
          <a:lstStyle/>
          <a:p>
            <a:r>
              <a:rPr lang="en-US" sz="3200" b="1" dirty="0">
                <a:solidFill>
                  <a:srgbClr val="800080"/>
                </a:solidFill>
              </a:rPr>
              <a:t>M-STEP Updates</a:t>
            </a:r>
          </a:p>
          <a:p>
            <a:endParaRPr lang="en-US" sz="3200" b="1" dirty="0">
              <a:solidFill>
                <a:srgbClr val="800080"/>
              </a:solidFill>
            </a:endParaRPr>
          </a:p>
        </p:txBody>
      </p:sp>
      <p:sp>
        <p:nvSpPr>
          <p:cNvPr id="3" name="Date Placeholder 2">
            <a:extLst>
              <a:ext uri="{FF2B5EF4-FFF2-40B4-BE49-F238E27FC236}">
                <a16:creationId xmlns:a16="http://schemas.microsoft.com/office/drawing/2014/main" id="{810666EE-77EF-8948-886E-012D448FDC1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2019 Michigan School Testing Conference</a:t>
            </a:r>
          </a:p>
        </p:txBody>
      </p:sp>
      <p:sp>
        <p:nvSpPr>
          <p:cNvPr id="4" name="Slide Number Placeholder 3">
            <a:extLst>
              <a:ext uri="{FF2B5EF4-FFF2-40B4-BE49-F238E27FC236}">
                <a16:creationId xmlns:a16="http://schemas.microsoft.com/office/drawing/2014/main" id="{436D21C2-48D4-554C-97C8-73B7490775F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22BAE5D-86C8-AE4C-86DF-BBFC56C2F5E6}"/>
              </a:ext>
              <a:ext uri="{C183D7F6-B498-43B3-948B-1728B52AA6E4}">
                <adec:decorative xmlns:adec="http://schemas.microsoft.com/office/drawing/2017/decorative" val="1"/>
              </a:ext>
            </a:extLst>
          </p:cNvPr>
          <p:cNvGrpSpPr/>
          <p:nvPr/>
        </p:nvGrpSpPr>
        <p:grpSpPr>
          <a:xfrm>
            <a:off x="3799643" y="177616"/>
            <a:ext cx="7682823" cy="634365"/>
            <a:chOff x="3755253" y="1321979"/>
            <a:chExt cx="7682823" cy="634365"/>
          </a:xfrm>
        </p:grpSpPr>
        <p:pic>
          <p:nvPicPr>
            <p:cNvPr id="17" name="Picture 16">
              <a:extLst>
                <a:ext uri="{FF2B5EF4-FFF2-40B4-BE49-F238E27FC236}">
                  <a16:creationId xmlns:a16="http://schemas.microsoft.com/office/drawing/2014/main" id="{CAF1534E-A85F-5748-B08F-853F7497F65E}"/>
                </a:ext>
              </a:extLst>
            </p:cNvPr>
            <p:cNvPicPr>
              <a:picLocks noChangeAspect="1"/>
            </p:cNvPicPr>
            <p:nvPr userDrawn="1"/>
          </p:nvPicPr>
          <p:blipFill>
            <a:blip r:embed="rId3"/>
            <a:stretch>
              <a:fillRect/>
            </a:stretch>
          </p:blipFill>
          <p:spPr>
            <a:xfrm>
              <a:off x="10889436" y="1321979"/>
              <a:ext cx="548640" cy="634365"/>
            </a:xfrm>
            <a:prstGeom prst="rect">
              <a:avLst/>
            </a:prstGeom>
          </p:spPr>
        </p:pic>
        <p:cxnSp>
          <p:nvCxnSpPr>
            <p:cNvPr id="18" name="Straight Connector 17">
              <a:extLst>
                <a:ext uri="{FF2B5EF4-FFF2-40B4-BE49-F238E27FC236}">
                  <a16:creationId xmlns:a16="http://schemas.microsoft.com/office/drawing/2014/main" id="{0A4920D0-315A-724D-9501-DFA5753F8EBF}"/>
                </a:ext>
              </a:extLst>
            </p:cNvPr>
            <p:cNvCxnSpPr>
              <a:cxnSpLocks/>
            </p:cNvCxnSpPr>
            <p:nvPr userDrawn="1"/>
          </p:nvCxnSpPr>
          <p:spPr>
            <a:xfrm>
              <a:off x="3755253" y="1865828"/>
              <a:ext cx="7056171" cy="0"/>
            </a:xfrm>
            <a:prstGeom prst="line">
              <a:avLst/>
            </a:prstGeom>
            <a:ln w="130175">
              <a:solidFill>
                <a:srgbClr val="0079A6"/>
              </a:solidFill>
            </a:ln>
          </p:spPr>
          <p:style>
            <a:lnRef idx="1">
              <a:schemeClr val="accent1"/>
            </a:lnRef>
            <a:fillRef idx="0">
              <a:schemeClr val="accent1"/>
            </a:fillRef>
            <a:effectRef idx="0">
              <a:schemeClr val="accent1"/>
            </a:effectRef>
            <a:fontRef idx="minor">
              <a:schemeClr val="tx1"/>
            </a:fontRef>
          </p:style>
        </p:cxnSp>
      </p:grpSp>
      <p:sp>
        <p:nvSpPr>
          <p:cNvPr id="8" name="Content Placeholder 2">
            <a:extLst>
              <a:ext uri="{FF2B5EF4-FFF2-40B4-BE49-F238E27FC236}">
                <a16:creationId xmlns:a16="http://schemas.microsoft.com/office/drawing/2014/main" id="{05912F54-89F6-416A-982D-7BBD560A2206}"/>
              </a:ext>
            </a:extLst>
          </p:cNvPr>
          <p:cNvSpPr txBox="1">
            <a:spLocks/>
          </p:cNvSpPr>
          <p:nvPr/>
        </p:nvSpPr>
        <p:spPr>
          <a:xfrm>
            <a:off x="838200" y="1690688"/>
            <a:ext cx="10515600" cy="448627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Seating charts no longer required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Test Schedule documentation is now required</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Examples in Assessment Integrity Guide</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Science Field Test</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Still required for participation purposes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 clusters where each cluster includes 5-8 items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Earth Science</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Life Science</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Physical Science</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parts / 2 test tickets</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Each part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estimated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to take 30-45 minutes</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781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8F2084-0570-844D-A3CB-A6AEE28FDC3F}"/>
              </a:ext>
            </a:extLst>
          </p:cNvPr>
          <p:cNvSpPr>
            <a:spLocks noGrp="1"/>
          </p:cNvSpPr>
          <p:nvPr>
            <p:ph type="subTitle" idx="1"/>
          </p:nvPr>
        </p:nvSpPr>
        <p:spPr>
          <a:xfrm>
            <a:off x="571500" y="497150"/>
            <a:ext cx="10782300" cy="5539666"/>
          </a:xfrm>
        </p:spPr>
        <p:txBody>
          <a:bodyPr>
            <a:normAutofit/>
          </a:bodyPr>
          <a:lstStyle/>
          <a:p>
            <a:pPr>
              <a:lnSpc>
                <a:spcPct val="100000"/>
              </a:lnSpc>
            </a:pPr>
            <a:r>
              <a:rPr lang="en-US" sz="3200" b="1" dirty="0">
                <a:solidFill>
                  <a:srgbClr val="800080"/>
                </a:solidFill>
              </a:rPr>
              <a:t>Standard Setting </a:t>
            </a:r>
          </a:p>
          <a:p>
            <a:pPr>
              <a:lnSpc>
                <a:spcPct val="100000"/>
              </a:lnSpc>
            </a:pPr>
            <a:r>
              <a:rPr lang="en-US" sz="3200" b="1" dirty="0">
                <a:solidFill>
                  <a:srgbClr val="800080"/>
                </a:solidFill>
              </a:rPr>
              <a:t>	for PSAT 8/9 in Grade 8</a:t>
            </a:r>
          </a:p>
        </p:txBody>
      </p:sp>
      <p:sp>
        <p:nvSpPr>
          <p:cNvPr id="3" name="Date Placeholder 2">
            <a:extLst>
              <a:ext uri="{FF2B5EF4-FFF2-40B4-BE49-F238E27FC236}">
                <a16:creationId xmlns:a16="http://schemas.microsoft.com/office/drawing/2014/main" id="{810666EE-77EF-8948-886E-012D448FDC1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2019 Michigan School Testing Conference</a:t>
            </a:r>
          </a:p>
        </p:txBody>
      </p:sp>
      <p:sp>
        <p:nvSpPr>
          <p:cNvPr id="4" name="Slide Number Placeholder 3">
            <a:extLst>
              <a:ext uri="{FF2B5EF4-FFF2-40B4-BE49-F238E27FC236}">
                <a16:creationId xmlns:a16="http://schemas.microsoft.com/office/drawing/2014/main" id="{436D21C2-48D4-554C-97C8-73B7490775F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60A56-8A7E-4B4F-8746-9C7A797FC3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22BAE5D-86C8-AE4C-86DF-BBFC56C2F5E6}"/>
              </a:ext>
              <a:ext uri="{C183D7F6-B498-43B3-948B-1728B52AA6E4}">
                <adec:decorative xmlns:adec="http://schemas.microsoft.com/office/drawing/2017/decorative" val="1"/>
              </a:ext>
            </a:extLst>
          </p:cNvPr>
          <p:cNvGrpSpPr/>
          <p:nvPr/>
        </p:nvGrpSpPr>
        <p:grpSpPr>
          <a:xfrm>
            <a:off x="3799643" y="177616"/>
            <a:ext cx="7682823" cy="634365"/>
            <a:chOff x="3755253" y="1321979"/>
            <a:chExt cx="7682823" cy="634365"/>
          </a:xfrm>
        </p:grpSpPr>
        <p:pic>
          <p:nvPicPr>
            <p:cNvPr id="17" name="Picture 16">
              <a:extLst>
                <a:ext uri="{FF2B5EF4-FFF2-40B4-BE49-F238E27FC236}">
                  <a16:creationId xmlns:a16="http://schemas.microsoft.com/office/drawing/2014/main" id="{CAF1534E-A85F-5748-B08F-853F7497F65E}"/>
                </a:ext>
              </a:extLst>
            </p:cNvPr>
            <p:cNvPicPr>
              <a:picLocks noChangeAspect="1"/>
            </p:cNvPicPr>
            <p:nvPr userDrawn="1"/>
          </p:nvPicPr>
          <p:blipFill>
            <a:blip r:embed="rId3"/>
            <a:stretch>
              <a:fillRect/>
            </a:stretch>
          </p:blipFill>
          <p:spPr>
            <a:xfrm>
              <a:off x="10889436" y="1321979"/>
              <a:ext cx="548640" cy="634365"/>
            </a:xfrm>
            <a:prstGeom prst="rect">
              <a:avLst/>
            </a:prstGeom>
          </p:spPr>
        </p:pic>
        <p:cxnSp>
          <p:nvCxnSpPr>
            <p:cNvPr id="18" name="Straight Connector 17">
              <a:extLst>
                <a:ext uri="{FF2B5EF4-FFF2-40B4-BE49-F238E27FC236}">
                  <a16:creationId xmlns:a16="http://schemas.microsoft.com/office/drawing/2014/main" id="{0A4920D0-315A-724D-9501-DFA5753F8EBF}"/>
                </a:ext>
              </a:extLst>
            </p:cNvPr>
            <p:cNvCxnSpPr>
              <a:cxnSpLocks/>
            </p:cNvCxnSpPr>
            <p:nvPr userDrawn="1"/>
          </p:nvCxnSpPr>
          <p:spPr>
            <a:xfrm>
              <a:off x="3755253" y="1865828"/>
              <a:ext cx="7056171" cy="0"/>
            </a:xfrm>
            <a:prstGeom prst="line">
              <a:avLst/>
            </a:prstGeom>
            <a:ln w="130175">
              <a:solidFill>
                <a:srgbClr val="0079A6"/>
              </a:solidFill>
            </a:ln>
          </p:spPr>
          <p:style>
            <a:lnRef idx="1">
              <a:schemeClr val="accent1"/>
            </a:lnRef>
            <a:fillRef idx="0">
              <a:schemeClr val="accent1"/>
            </a:fillRef>
            <a:effectRef idx="0">
              <a:schemeClr val="accent1"/>
            </a:effectRef>
            <a:fontRef idx="minor">
              <a:schemeClr val="tx1"/>
            </a:fontRef>
          </p:style>
        </p:cxnSp>
      </p:grpSp>
      <p:sp>
        <p:nvSpPr>
          <p:cNvPr id="8" name="Content Placeholder 2">
            <a:extLst>
              <a:ext uri="{FF2B5EF4-FFF2-40B4-BE49-F238E27FC236}">
                <a16:creationId xmlns:a16="http://schemas.microsoft.com/office/drawing/2014/main" id="{05912F54-89F6-416A-982D-7BBD560A2206}"/>
              </a:ext>
            </a:extLst>
          </p:cNvPr>
          <p:cNvSpPr txBox="1">
            <a:spLocks/>
          </p:cNvSpPr>
          <p:nvPr/>
        </p:nvSpPr>
        <p:spPr>
          <a:xfrm>
            <a:off x="838200" y="1870075"/>
            <a:ext cx="10515600" cy="44862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MDE and the College Board will conduct Standard Setting this year</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Required for Peer Review</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Goal is to maintain the College Board grade-level benchmark cut as the proficiency cut</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Evidence –based Reading and Writing section score</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Math section score</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 overall PSAT 8/9 score</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Michigan educators will be critical to the process</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cuts and 4 performance levels</a:t>
            </a: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11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8F2084-0570-844D-A3CB-A6AEE28FDC3F}"/>
              </a:ext>
            </a:extLst>
          </p:cNvPr>
          <p:cNvSpPr>
            <a:spLocks noGrp="1"/>
          </p:cNvSpPr>
          <p:nvPr>
            <p:ph type="subTitle" idx="1"/>
          </p:nvPr>
        </p:nvSpPr>
        <p:spPr>
          <a:xfrm>
            <a:off x="640517" y="497150"/>
            <a:ext cx="11200384" cy="5859200"/>
          </a:xfrm>
        </p:spPr>
        <p:txBody>
          <a:bodyPr>
            <a:normAutofit fontScale="92500" lnSpcReduction="10000"/>
          </a:bodyPr>
          <a:lstStyle/>
          <a:p>
            <a:r>
              <a:rPr lang="en-US" sz="3200" b="1" dirty="0">
                <a:solidFill>
                  <a:srgbClr val="800080"/>
                </a:solidFill>
              </a:rPr>
              <a:t>Critical Date </a:t>
            </a:r>
          </a:p>
          <a:p>
            <a:r>
              <a:rPr lang="en-US" sz="3200" b="1" dirty="0">
                <a:solidFill>
                  <a:srgbClr val="800080"/>
                </a:solidFill>
              </a:rPr>
              <a:t>     Reminders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3200" dirty="0"/>
              <a:t>The following windows closed </a:t>
            </a:r>
            <a:r>
              <a:rPr lang="en-US" sz="3200" b="1" dirty="0"/>
              <a:t>yesterday</a:t>
            </a:r>
            <a:r>
              <a:rPr lang="en-US" sz="3200" dirty="0"/>
              <a:t> </a:t>
            </a:r>
          </a:p>
          <a:p>
            <a:pPr marL="800100" lvl="1" indent="-342900" algn="l">
              <a:buFont typeface="Arial" panose="020B0604020202020204" pitchFamily="34" charset="0"/>
              <a:buChar char="•"/>
            </a:pPr>
            <a:r>
              <a:rPr lang="en-US" sz="2800" dirty="0"/>
              <a:t>Pre-id for vendor provided barcode labels</a:t>
            </a:r>
          </a:p>
          <a:p>
            <a:pPr marL="1200150" lvl="2" indent="-285750" algn="l">
              <a:buFont typeface="Arial" panose="020B0604020202020204" pitchFamily="34" charset="0"/>
              <a:buChar char="•"/>
            </a:pPr>
            <a:r>
              <a:rPr lang="en-US" sz="2400" dirty="0"/>
              <a:t>Barcode code labels for students who were not pre-id by yesterday’s deadline </a:t>
            </a:r>
            <a:r>
              <a:rPr lang="en-US" sz="2400" b="1" dirty="0"/>
              <a:t>must</a:t>
            </a:r>
            <a:r>
              <a:rPr lang="en-US" sz="2400" dirty="0"/>
              <a:t> be printed locally  </a:t>
            </a:r>
          </a:p>
          <a:p>
            <a:pPr marL="800100" lvl="1" indent="-342900" algn="l">
              <a:buFont typeface="Arial" panose="020B0604020202020204" pitchFamily="34" charset="0"/>
              <a:buChar char="•"/>
            </a:pPr>
            <a:r>
              <a:rPr lang="en-US" sz="2800" dirty="0"/>
              <a:t>Initial Material Orders window </a:t>
            </a:r>
          </a:p>
          <a:p>
            <a:pPr marL="1200150" lvl="2" indent="-285750" algn="l">
              <a:buFont typeface="Arial" panose="020B0604020202020204" pitchFamily="34" charset="0"/>
              <a:buChar char="•"/>
            </a:pPr>
            <a:r>
              <a:rPr lang="en-US" sz="2400" dirty="0"/>
              <a:t>Material quantities ordered were based on pre-id counts</a:t>
            </a:r>
          </a:p>
          <a:p>
            <a:pPr marL="1200150" lvl="2" indent="-285750" algn="l">
              <a:buFont typeface="Arial" panose="020B0604020202020204" pitchFamily="34" charset="0"/>
              <a:buChar char="•"/>
            </a:pPr>
            <a:r>
              <a:rPr lang="en-US" sz="2400" dirty="0"/>
              <a:t>If additional materials are needed for new students, order during additional material order window</a:t>
            </a:r>
          </a:p>
          <a:p>
            <a:pPr marL="1657350" lvl="3" indent="-285750" algn="l">
              <a:buFont typeface="Arial" panose="020B0604020202020204" pitchFamily="34" charset="0"/>
              <a:buChar char="•"/>
            </a:pPr>
            <a:r>
              <a:rPr lang="en-US" sz="2200" dirty="0"/>
              <a:t>PSAT 8/9	March 20 – March 28, 2019</a:t>
            </a:r>
          </a:p>
          <a:p>
            <a:pPr marL="1657350" lvl="3" indent="-285750" algn="l">
              <a:buFont typeface="Arial" panose="020B0604020202020204" pitchFamily="34" charset="0"/>
              <a:buChar char="•"/>
            </a:pPr>
            <a:r>
              <a:rPr lang="en-US" sz="2200" dirty="0"/>
              <a:t>M-STEP	April 2 – April 23, 2019 (window closes at noon)</a:t>
            </a:r>
          </a:p>
          <a:p>
            <a:pPr marL="342900" indent="-342900">
              <a:buFont typeface="Arial" panose="020B0604020202020204" pitchFamily="34" charset="0"/>
              <a:buChar char="•"/>
            </a:pPr>
            <a:r>
              <a:rPr lang="en-US" sz="3200" dirty="0"/>
              <a:t>Request PSAT 8/9 accommodations on SSD Online by February 19, 2019</a:t>
            </a:r>
          </a:p>
          <a:p>
            <a:pPr lvl="1"/>
            <a:endParaRPr lang="en-US" dirty="0"/>
          </a:p>
          <a:p>
            <a:endParaRPr lang="en-US" b="1" dirty="0">
              <a:solidFill>
                <a:srgbClr val="800080"/>
              </a:solidFill>
            </a:endParaRPr>
          </a:p>
        </p:txBody>
      </p:sp>
      <p:sp>
        <p:nvSpPr>
          <p:cNvPr id="3" name="Date Placeholder 2">
            <a:extLst>
              <a:ext uri="{FF2B5EF4-FFF2-40B4-BE49-F238E27FC236}">
                <a16:creationId xmlns:a16="http://schemas.microsoft.com/office/drawing/2014/main" id="{810666EE-77EF-8948-886E-012D448FDC1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2019  Michigan School Testing Conference</a:t>
            </a:r>
          </a:p>
        </p:txBody>
      </p:sp>
      <p:sp>
        <p:nvSpPr>
          <p:cNvPr id="4" name="Slide Number Placeholder 3">
            <a:extLst>
              <a:ext uri="{FF2B5EF4-FFF2-40B4-BE49-F238E27FC236}">
                <a16:creationId xmlns:a16="http://schemas.microsoft.com/office/drawing/2014/main" id="{436D21C2-48D4-554C-97C8-73B7490775FC}"/>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622BAE5D-86C8-AE4C-86DF-BBFC56C2F5E6}"/>
              </a:ext>
              <a:ext uri="{C183D7F6-B498-43B3-948B-1728B52AA6E4}">
                <adec:decorative xmlns:adec="http://schemas.microsoft.com/office/drawing/2017/decorative" val="1"/>
              </a:ext>
            </a:extLst>
          </p:cNvPr>
          <p:cNvGrpSpPr/>
          <p:nvPr/>
        </p:nvGrpSpPr>
        <p:grpSpPr>
          <a:xfrm>
            <a:off x="3799643" y="177616"/>
            <a:ext cx="7682823" cy="634365"/>
            <a:chOff x="3755253" y="1321979"/>
            <a:chExt cx="7682823" cy="634365"/>
          </a:xfrm>
        </p:grpSpPr>
        <p:pic>
          <p:nvPicPr>
            <p:cNvPr id="17" name="Picture 16">
              <a:extLst>
                <a:ext uri="{FF2B5EF4-FFF2-40B4-BE49-F238E27FC236}">
                  <a16:creationId xmlns:a16="http://schemas.microsoft.com/office/drawing/2014/main" id="{CAF1534E-A85F-5748-B08F-853F7497F65E}"/>
                </a:ext>
              </a:extLst>
            </p:cNvPr>
            <p:cNvPicPr>
              <a:picLocks noChangeAspect="1"/>
            </p:cNvPicPr>
            <p:nvPr userDrawn="1"/>
          </p:nvPicPr>
          <p:blipFill>
            <a:blip r:embed="rId3"/>
            <a:stretch>
              <a:fillRect/>
            </a:stretch>
          </p:blipFill>
          <p:spPr>
            <a:xfrm>
              <a:off x="10889436" y="1321979"/>
              <a:ext cx="548640" cy="634365"/>
            </a:xfrm>
            <a:prstGeom prst="rect">
              <a:avLst/>
            </a:prstGeom>
          </p:spPr>
        </p:pic>
        <p:cxnSp>
          <p:nvCxnSpPr>
            <p:cNvPr id="18" name="Straight Connector 17">
              <a:extLst>
                <a:ext uri="{FF2B5EF4-FFF2-40B4-BE49-F238E27FC236}">
                  <a16:creationId xmlns:a16="http://schemas.microsoft.com/office/drawing/2014/main" id="{0A4920D0-315A-724D-9501-DFA5753F8EBF}"/>
                </a:ext>
              </a:extLst>
            </p:cNvPr>
            <p:cNvCxnSpPr>
              <a:cxnSpLocks/>
            </p:cNvCxnSpPr>
            <p:nvPr userDrawn="1"/>
          </p:nvCxnSpPr>
          <p:spPr>
            <a:xfrm>
              <a:off x="3755253" y="1865828"/>
              <a:ext cx="7056171" cy="0"/>
            </a:xfrm>
            <a:prstGeom prst="line">
              <a:avLst/>
            </a:prstGeom>
            <a:ln w="130175">
              <a:solidFill>
                <a:srgbClr val="0079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9387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Widescreen</PresentationFormat>
  <Paragraphs>99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Georgia</vt:lpstr>
      <vt:lpstr>Roboto Slab</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Gardella, Theodore</dc:creator>
  <cp:lastModifiedBy>Gardella, Theodore</cp:lastModifiedBy>
  <cp:revision>1</cp:revision>
  <dcterms:created xsi:type="dcterms:W3CDTF">2019-02-12T15:38:21Z</dcterms:created>
  <dcterms:modified xsi:type="dcterms:W3CDTF">2019-02-12T15:39:08Z</dcterms:modified>
</cp:coreProperties>
</file>