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75" r:id="rId3"/>
    <p:sldId id="281" r:id="rId4"/>
    <p:sldId id="282" r:id="rId5"/>
    <p:sldId id="283" r:id="rId6"/>
    <p:sldId id="279" r:id="rId7"/>
    <p:sldId id="257" r:id="rId8"/>
    <p:sldId id="258" r:id="rId9"/>
    <p:sldId id="276" r:id="rId10"/>
    <p:sldId id="277" r:id="rId11"/>
    <p:sldId id="270" r:id="rId12"/>
    <p:sldId id="268" r:id="rId13"/>
    <p:sldId id="267" r:id="rId14"/>
    <p:sldId id="259" r:id="rId15"/>
    <p:sldId id="271" r:id="rId16"/>
    <p:sldId id="27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0929"/>
  </p:normalViewPr>
  <p:slideViewPr>
    <p:cSldViewPr>
      <p:cViewPr varScale="1">
        <p:scale>
          <a:sx n="107" d="100"/>
          <a:sy n="107" d="100"/>
        </p:scale>
        <p:origin x="-17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0599B30-18ED-4B6E-8D7A-2F4998EEB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479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814" y="0"/>
            <a:ext cx="3027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5800"/>
            <a:ext cx="4675188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486" y="4419600"/>
            <a:ext cx="512317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27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814" y="8839200"/>
            <a:ext cx="30273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ADE760-E7D9-42AD-AE2E-4C2EAC050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72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9E19DED4-3C27-44A8-843C-25BEEF0F0D20}" type="slidenum">
              <a:rPr lang="en-US" smtClean="0"/>
              <a:pPr defTabSz="931863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17997B66-D94E-40DC-BAAB-0FF22C49BBD7}" type="slidenum">
              <a:rPr lang="en-US" smtClean="0"/>
              <a:pPr defTabSz="931863"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210AE-57A4-47E2-B521-FF7B6A413D22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848" y="4416426"/>
            <a:ext cx="5608320" cy="41830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C97F6-A4D5-474C-9BD9-EFFEE25F1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BD23-DEA2-4720-BDF5-6E8091908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068F-9AA6-4991-A194-1C1F52561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C139AA-C140-489F-B1DE-88FFB071B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63A987-86CA-4CD5-96CD-2C23C9E8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1402E-6BF5-4ED2-933E-092CEEC8A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10305-BD8B-48EC-B65B-3DF396554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ACC19-A201-4658-8966-BC2648007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95042-8577-4F0A-9B28-7E44C7636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DCF0E-7957-444A-8D9C-6A8B66586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FA2AE-69F3-4A8C-AF3A-A7B73CB9B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57B8C-1403-4296-B704-B7F1C3252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C0D84-5A76-46B7-A10D-13C3C7E1F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9F273F8-45B7-4558-A9B9-BA72ACBCE4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jpeg"/><Relationship Id="rId4" Type="http://schemas.openxmlformats.org/officeDocument/2006/relationships/oleObject" Target="../embeddings/Microsoft_Office_Word_97_-_2003_Document5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2362200"/>
          </a:xfrm>
        </p:spPr>
        <p:txBody>
          <a:bodyPr/>
          <a:lstStyle/>
          <a:p>
            <a:r>
              <a:rPr lang="en-US" sz="2800" b="1" dirty="0" smtClean="0"/>
              <a:t>Shelby Public </a:t>
            </a:r>
            <a:r>
              <a:rPr lang="en-US" sz="2800" b="1" dirty="0"/>
              <a:t>Schools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b="1" dirty="0" err="1"/>
              <a:t>Headlee</a:t>
            </a:r>
            <a:r>
              <a:rPr lang="en-US" b="1" dirty="0"/>
              <a:t> </a:t>
            </a:r>
            <a:r>
              <a:rPr lang="en-US" b="1" dirty="0" smtClean="0"/>
              <a:t>Override &amp; </a:t>
            </a:r>
            <a:br>
              <a:rPr lang="en-US" b="1" dirty="0" smtClean="0"/>
            </a:br>
            <a:r>
              <a:rPr lang="en-US" b="1" dirty="0" smtClean="0"/>
              <a:t>Non-homestead Millage </a:t>
            </a:r>
            <a:r>
              <a:rPr lang="en-US" b="1" dirty="0"/>
              <a:t>Vote</a:t>
            </a:r>
            <a:endParaRPr lang="en-US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572000" y="2895600"/>
          <a:ext cx="3962400" cy="3497263"/>
        </p:xfrm>
        <a:graphic>
          <a:graphicData uri="http://schemas.openxmlformats.org/presentationml/2006/ole">
            <p:oleObj spid="_x0000_s37894" name="Clip" r:id="rId3" imgW="5281613" imgH="4662488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620000" cy="5486400"/>
          </a:xfrm>
        </p:spPr>
        <p:txBody>
          <a:bodyPr/>
          <a:lstStyle/>
          <a:p>
            <a:pPr algn="l"/>
            <a:r>
              <a:rPr lang="en-US" b="1" dirty="0"/>
              <a:t>Example: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/>
              <a:t>In </a:t>
            </a:r>
            <a:r>
              <a:rPr lang="en-US" sz="2400" b="1" dirty="0" smtClean="0"/>
              <a:t>Shelby </a:t>
            </a:r>
            <a:r>
              <a:rPr lang="en-US" sz="2400" b="1" dirty="0"/>
              <a:t>when a 100 acre parcel of vacant (non-homestead) land is sold for $1,000,000 it may then come onto the tax rolls as 85 individual building sites for a new subdivision valued at $40,000 each.  New taxable value: $3,400,000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This extra $2,400,000 of non-homestead property value, which increased faster than the rate of inflation, (along with numerous other “similar” sales) triggers the “</a:t>
            </a:r>
            <a:r>
              <a:rPr lang="en-US" sz="2400" b="1" dirty="0" err="1"/>
              <a:t>Headlee</a:t>
            </a:r>
            <a:r>
              <a:rPr lang="en-US" sz="2400" b="1" dirty="0"/>
              <a:t> Rollback” of the 18 mills non-homestead millage.</a:t>
            </a:r>
            <a:endParaRPr lang="en-US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410200" y="304800"/>
          <a:ext cx="1387475" cy="1976438"/>
        </p:xfrm>
        <a:graphic>
          <a:graphicData uri="http://schemas.openxmlformats.org/presentationml/2006/ole">
            <p:oleObj spid="_x0000_s36870" name="Clip" r:id="rId3" imgW="3848100" imgH="5478463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828800"/>
          </a:xfrm>
        </p:spPr>
        <p:txBody>
          <a:bodyPr/>
          <a:lstStyle/>
          <a:p>
            <a:r>
              <a:rPr lang="en-US" b="1" dirty="0" smtClean="0"/>
              <a:t>2012-13 Actual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Loss of Revenue/Student to</a:t>
            </a:r>
            <a:br>
              <a:rPr lang="en-US" b="1" dirty="0"/>
            </a:br>
            <a:r>
              <a:rPr lang="en-US" b="1" dirty="0" smtClean="0"/>
              <a:t>Shelby Public </a:t>
            </a:r>
            <a:r>
              <a:rPr lang="en-US" b="1" dirty="0"/>
              <a:t>Schools</a:t>
            </a:r>
            <a:endParaRPr lang="en-US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38200" y="3124200"/>
          <a:ext cx="7696200" cy="1739900"/>
        </p:xfrm>
        <a:graphic>
          <a:graphicData uri="http://schemas.openxmlformats.org/presentationml/2006/ole">
            <p:oleObj spid="_x0000_s21510" name="Worksheet" r:id="rId3" imgW="3553016" imgH="838390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828800"/>
          </a:xfrm>
        </p:spPr>
        <p:txBody>
          <a:bodyPr/>
          <a:lstStyle/>
          <a:p>
            <a:r>
              <a:rPr lang="en-US" b="1" dirty="0" smtClean="0"/>
              <a:t>2012-13 Actual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Total Loss of Revenue to</a:t>
            </a:r>
            <a:br>
              <a:rPr lang="en-US" b="1" dirty="0"/>
            </a:br>
            <a:r>
              <a:rPr lang="en-US" b="1" dirty="0" smtClean="0"/>
              <a:t>Shelby Public </a:t>
            </a:r>
            <a:r>
              <a:rPr lang="en-US" b="1" dirty="0"/>
              <a:t>Schools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143000" y="3200400"/>
          <a:ext cx="6775450" cy="1668463"/>
        </p:xfrm>
        <a:graphic>
          <a:graphicData uri="http://schemas.openxmlformats.org/presentationml/2006/ole">
            <p:oleObj spid="_x0000_s17414" name="Worksheet" r:id="rId3" imgW="3553016" imgH="838390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752600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Cumulative </a:t>
            </a:r>
            <a:r>
              <a:rPr lang="en-US" b="1" dirty="0"/>
              <a:t>Impact</a:t>
            </a:r>
            <a:br>
              <a:rPr lang="en-US" b="1" dirty="0"/>
            </a:br>
            <a:r>
              <a:rPr lang="en-US" b="1" dirty="0"/>
              <a:t>of Failure to Override </a:t>
            </a:r>
            <a:r>
              <a:rPr lang="en-US" b="1" dirty="0" err="1"/>
              <a:t>Headlee</a:t>
            </a:r>
            <a:r>
              <a:rPr lang="en-US" b="1" dirty="0"/>
              <a:t>  (in just 3 years)</a:t>
            </a:r>
            <a:endParaRPr 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057400" y="3124200"/>
          <a:ext cx="4645025" cy="1670050"/>
        </p:xfrm>
        <a:graphic>
          <a:graphicData uri="http://schemas.openxmlformats.org/presentationml/2006/ole">
            <p:oleObj spid="_x0000_s13320" name="Worksheet" r:id="rId3" imgW="3400425" imgH="1171575" progId="Excel.Sheet.8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60525" y="5446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3340" name="Group 28"/>
          <p:cNvGraphicFramePr>
            <a:graphicFrameLocks noGrp="1"/>
          </p:cNvGraphicFramePr>
          <p:nvPr/>
        </p:nvGraphicFramePr>
        <p:xfrm>
          <a:off x="990600" y="7391400"/>
          <a:ext cx="685800" cy="51816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36" name="Group 24"/>
          <p:cNvGraphicFramePr>
            <a:graphicFrameLocks noGrp="1"/>
          </p:cNvGraphicFramePr>
          <p:nvPr/>
        </p:nvGraphicFramePr>
        <p:xfrm>
          <a:off x="533400" y="7391400"/>
          <a:ext cx="7162800" cy="51816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5791200"/>
          </a:xfrm>
        </p:spPr>
        <p:txBody>
          <a:bodyPr/>
          <a:lstStyle/>
          <a:p>
            <a:pPr algn="l"/>
            <a:r>
              <a:rPr lang="en-US" sz="5400" b="1" dirty="0"/>
              <a:t>The Solution</a:t>
            </a: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The Shelby </a:t>
            </a:r>
            <a:r>
              <a:rPr lang="en-US" sz="3200" b="1" dirty="0"/>
              <a:t>School Board passed a </a:t>
            </a:r>
            <a:r>
              <a:rPr lang="en-US" sz="3200" b="1" dirty="0" smtClean="0"/>
              <a:t>resolution </a:t>
            </a:r>
            <a:r>
              <a:rPr lang="en-US" sz="3200" b="1" dirty="0"/>
              <a:t>in February to ask </a:t>
            </a:r>
            <a:r>
              <a:rPr lang="en-US" sz="3200" b="1" dirty="0" smtClean="0"/>
              <a:t>voters </a:t>
            </a:r>
            <a:r>
              <a:rPr lang="en-US" sz="3200" b="1" dirty="0"/>
              <a:t>to </a:t>
            </a:r>
            <a:r>
              <a:rPr lang="en-US" sz="3200" b="1" dirty="0" smtClean="0"/>
              <a:t>authorize: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- 0.3179 </a:t>
            </a:r>
            <a:r>
              <a:rPr lang="en-US" sz="2800" b="1" dirty="0"/>
              <a:t>mill increase in </a:t>
            </a:r>
            <a:r>
              <a:rPr lang="en-US" sz="2800" b="1" dirty="0" smtClean="0"/>
              <a:t>non-homestead funding</a:t>
            </a:r>
            <a:br>
              <a:rPr lang="en-US" sz="2800" b="1" dirty="0" smtClean="0"/>
            </a:br>
            <a:r>
              <a:rPr lang="en-US" sz="2800" b="1" dirty="0" smtClean="0"/>
              <a:t>                        and</a:t>
            </a:r>
            <a:br>
              <a:rPr lang="en-US" sz="2800" b="1" dirty="0" smtClean="0"/>
            </a:br>
            <a:r>
              <a:rPr lang="en-US" sz="2800" b="1" dirty="0" smtClean="0"/>
              <a:t>- a 20 year non-homestead renewal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in </a:t>
            </a:r>
            <a:r>
              <a:rPr lang="en-US" sz="2800" b="1" dirty="0"/>
              <a:t>the May </a:t>
            </a:r>
            <a:r>
              <a:rPr lang="en-US" sz="2800" b="1" dirty="0" smtClean="0"/>
              <a:t>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</a:t>
            </a:r>
            <a:r>
              <a:rPr lang="en-US" sz="2800" b="1" dirty="0"/>
              <a:t>election.  This </a:t>
            </a:r>
            <a:r>
              <a:rPr lang="en-US" sz="2800" b="1" dirty="0" smtClean="0"/>
              <a:t>will get Shelby </a:t>
            </a:r>
            <a:r>
              <a:rPr lang="en-US" sz="2800" b="1" dirty="0"/>
              <a:t>to the full 18 mills of </a:t>
            </a:r>
            <a:r>
              <a:rPr lang="en-US" sz="2800" b="1" dirty="0" smtClean="0"/>
              <a:t>non-homestead funding </a:t>
            </a:r>
            <a:r>
              <a:rPr lang="en-US" sz="2800" b="1" dirty="0"/>
              <a:t>authorized by the state.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r>
              <a:rPr lang="en-US" b="1" dirty="0"/>
              <a:t>Ballot Language</a:t>
            </a:r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04800" y="3048000"/>
          <a:ext cx="8534400" cy="3352800"/>
        </p:xfrm>
        <a:graphic>
          <a:graphicData uri="http://schemas.openxmlformats.org/presentationml/2006/ole">
            <p:oleObj spid="_x0000_s23558" name="Document" r:id="rId4" imgW="8146899" imgH="3199613" progId="Word.Document.8">
              <p:embed/>
            </p:oleObj>
          </a:graphicData>
        </a:graphic>
      </p:graphicFrame>
      <p:pic>
        <p:nvPicPr>
          <p:cNvPr id="23557" name="Picture 5" descr="http://us.123rf.com/400wm/400/400/ademdemir/ademdemir0903/ademdemir090300004/4438046-wooden-ballot-box-with-a-vote-let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33400"/>
            <a:ext cx="1676400" cy="19607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4114800"/>
          </a:xfrm>
        </p:spPr>
        <p:txBody>
          <a:bodyPr/>
          <a:lstStyle/>
          <a:p>
            <a:r>
              <a:rPr lang="en-US" dirty="0"/>
              <a:t>Election Date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May </a:t>
            </a:r>
            <a:r>
              <a:rPr lang="en-US" dirty="0" smtClean="0"/>
              <a:t>7, 2013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76400"/>
          </a:xfrm>
        </p:spPr>
        <p:txBody>
          <a:bodyPr/>
          <a:lstStyle/>
          <a:p>
            <a:r>
              <a:rPr lang="en-US" dirty="0" smtClean="0"/>
              <a:t>Shelby Public </a:t>
            </a:r>
            <a:r>
              <a:rPr lang="en-US" dirty="0"/>
              <a:t>Schools Budget Challenges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r>
              <a:rPr lang="en-US" dirty="0"/>
              <a:t>Increasing expenses; retirement, health care, energy</a:t>
            </a:r>
          </a:p>
          <a:p>
            <a:r>
              <a:rPr lang="en-US" dirty="0" smtClean="0"/>
              <a:t>No increase </a:t>
            </a:r>
            <a:r>
              <a:rPr lang="en-US" dirty="0"/>
              <a:t>of revenue from the state</a:t>
            </a:r>
          </a:p>
          <a:p>
            <a:r>
              <a:rPr lang="en-US" dirty="0"/>
              <a:t>Declining enrollment</a:t>
            </a:r>
          </a:p>
          <a:p>
            <a:r>
              <a:rPr lang="en-US" dirty="0"/>
              <a:t>Limited fund balance (money in the bank)</a:t>
            </a:r>
          </a:p>
          <a:p>
            <a:r>
              <a:rPr lang="en-US" dirty="0"/>
              <a:t>Continuing roll-back of our </a:t>
            </a:r>
            <a:r>
              <a:rPr lang="en-US" dirty="0" err="1"/>
              <a:t>Headlee</a:t>
            </a:r>
            <a:r>
              <a:rPr lang="en-US" dirty="0"/>
              <a:t> non-homestead revenue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smtClean="0"/>
              <a:t>Enrollment Considerations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4800600"/>
            <a:ext cx="7943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ffectLst/>
              </a:rPr>
              <a:t>A loss of 92 students in our adjusted count would result in a loss of state aid  revenue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ffectLst/>
              </a:rPr>
              <a:t>   of $646,116.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ffectLst/>
              </a:rPr>
              <a:t>		($ 7,023/student  @ 2012-13 rate)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6113" y="990600"/>
          <a:ext cx="8335962" cy="3413125"/>
        </p:xfrm>
        <a:graphic>
          <a:graphicData uri="http://schemas.openxmlformats.org/presentationml/2006/ole">
            <p:oleObj spid="_x0000_s60421" name="Chart" r:id="rId4" imgW="9839516" imgH="4029075" progId="MSGraph.Chart.8">
              <p:embed followColorScheme="full"/>
            </p:oleObj>
          </a:graphicData>
        </a:graphic>
      </p:graphicFrame>
      <p:graphicFrame>
        <p:nvGraphicFramePr>
          <p:cNvPr id="135173" name="Group 5"/>
          <p:cNvGraphicFramePr>
            <a:graphicFrameLocks noGrp="1"/>
          </p:cNvGraphicFramePr>
          <p:nvPr/>
        </p:nvGraphicFramePr>
        <p:xfrm>
          <a:off x="1649413" y="4319588"/>
          <a:ext cx="5729287" cy="444500"/>
        </p:xfrm>
        <a:graphic>
          <a:graphicData uri="http://schemas.openxmlformats.org/drawingml/2006/table">
            <a:tbl>
              <a:tblPr/>
              <a:tblGrid>
                <a:gridCol w="903287"/>
                <a:gridCol w="896938"/>
                <a:gridCol w="968375"/>
                <a:gridCol w="928687"/>
                <a:gridCol w="842963"/>
                <a:gridCol w="1189037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1302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est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0"/>
            <a:ext cx="8229600" cy="10096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Fund Balance History	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0800" y="1036638"/>
          <a:ext cx="8755063" cy="4049712"/>
        </p:xfrm>
        <a:graphic>
          <a:graphicData uri="http://schemas.openxmlformats.org/presentationml/2006/ole">
            <p:oleObj spid="_x0000_s61445" name="Chart" r:id="rId4" imgW="8772525" imgH="4057650" progId="Excel.Sheet.8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81175" y="4937125"/>
            <a:ext cx="6826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2008-09	$2,486,059	18 % </a:t>
            </a:r>
          </a:p>
          <a:p>
            <a:r>
              <a:rPr lang="en-US" sz="2000"/>
              <a:t>2009-10	$2,092,366	13 %</a:t>
            </a:r>
          </a:p>
          <a:p>
            <a:r>
              <a:rPr lang="en-US" sz="2000"/>
              <a:t>2010-11	$1,775,540 	11 %</a:t>
            </a:r>
          </a:p>
          <a:p>
            <a:r>
              <a:rPr lang="en-US" sz="2000"/>
              <a:t>2011-12	$1,589,198	11 % </a:t>
            </a:r>
          </a:p>
          <a:p>
            <a:r>
              <a:rPr lang="en-US" sz="2000"/>
              <a:t>2012-13	$1,233,996	  9 % Budgeted</a:t>
            </a:r>
          </a:p>
          <a:p>
            <a:endParaRPr lang="en-US" sz="2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the “OLD DAYS”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Prior to Proposal A, in 1993</a:t>
            </a:r>
          </a:p>
          <a:p>
            <a:r>
              <a:rPr lang="en-US" dirty="0" smtClean="0"/>
              <a:t>Shelby Public Schools Levied:</a:t>
            </a:r>
          </a:p>
          <a:p>
            <a:pPr>
              <a:buNone/>
            </a:pPr>
            <a:r>
              <a:rPr lang="en-US" dirty="0" smtClean="0"/>
              <a:t>	  8.55 mills - Allocated millage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24.50</a:t>
            </a:r>
            <a:r>
              <a:rPr lang="en-US" dirty="0" smtClean="0"/>
              <a:t> mills - Operating Millage (voted)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33.05 mills Total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Now:    6.0 mills on Homestead property</a:t>
            </a:r>
          </a:p>
          <a:p>
            <a:pPr>
              <a:buNone/>
            </a:pPr>
            <a:r>
              <a:rPr lang="en-US" dirty="0" smtClean="0"/>
              <a:t>		     18.0 mills on non-homestead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696200" cy="4114800"/>
          </a:xfrm>
        </p:spPr>
        <p:txBody>
          <a:bodyPr/>
          <a:lstStyle/>
          <a:p>
            <a:pPr algn="l"/>
            <a:r>
              <a:rPr lang="en-US" sz="4000" b="1" dirty="0" smtClean="0"/>
              <a:t>Since 1994: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2 </a:t>
            </a:r>
            <a:r>
              <a:rPr lang="en-US" sz="4000" b="1" dirty="0"/>
              <a:t>Sources of </a:t>
            </a:r>
            <a:br>
              <a:rPr lang="en-US" sz="4000" b="1" dirty="0"/>
            </a:br>
            <a:r>
              <a:rPr lang="en-US" sz="4000" b="1" dirty="0"/>
              <a:t>School Revenue in the Foundation Grant Allowance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(currently $ </a:t>
            </a:r>
            <a:r>
              <a:rPr lang="en-US" sz="2800" b="1" dirty="0" smtClean="0"/>
              <a:t>7,023/student</a:t>
            </a:r>
            <a:r>
              <a:rPr lang="en-US" sz="2800" b="1" dirty="0"/>
              <a:t>)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3200" b="1" dirty="0"/>
              <a:t>1. State Revenue</a:t>
            </a:r>
            <a:br>
              <a:rPr lang="en-US" sz="3200" b="1" dirty="0"/>
            </a:br>
            <a:r>
              <a:rPr lang="en-US" sz="3200" b="1" dirty="0"/>
              <a:t>2. Local Non-Homestead Tax Revenue </a:t>
            </a:r>
            <a:endParaRPr lang="en-US" sz="3200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6400800" y="381000"/>
          <a:ext cx="1141413" cy="2308225"/>
        </p:xfrm>
        <a:graphic>
          <a:graphicData uri="http://schemas.openxmlformats.org/presentationml/2006/ole">
            <p:oleObj spid="_x0000_s38918" name="Clip" r:id="rId3" imgW="1782763" imgH="3603625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191000" y="2209800"/>
          <a:ext cx="2286000" cy="2438400"/>
        </p:xfrm>
        <a:graphic>
          <a:graphicData uri="http://schemas.openxmlformats.org/presentationml/2006/ole">
            <p:oleObj spid="_x0000_s3090" name="Clip" r:id="rId3" imgW="2109788" imgH="3148013" progId="">
              <p:embed/>
            </p:oleObj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676400"/>
          </a:xfrm>
        </p:spPr>
        <p:txBody>
          <a:bodyPr/>
          <a:lstStyle/>
          <a:p>
            <a:r>
              <a:rPr lang="en-US" sz="4000" b="1"/>
              <a:t>Authorized</a:t>
            </a:r>
            <a:br>
              <a:rPr lang="en-US" sz="4000" b="1"/>
            </a:br>
            <a:r>
              <a:rPr lang="en-US" sz="4000" b="1"/>
              <a:t>Sources of Revenue</a:t>
            </a:r>
            <a:br>
              <a:rPr lang="en-US" sz="4000" b="1"/>
            </a:br>
            <a:r>
              <a:rPr lang="en-US" sz="4000" b="1"/>
              <a:t>for Per Pupil Foundation Allowance</a:t>
            </a:r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3657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$1,942.67</a:t>
            </a:r>
            <a:endParaRPr lang="en-US" b="1" dirty="0">
              <a:latin typeface="Arial" charset="0"/>
            </a:endParaRPr>
          </a:p>
          <a:p>
            <a:r>
              <a:rPr lang="en-US" sz="2000" b="1" u="sng" dirty="0">
                <a:latin typeface="Arial" charset="0"/>
              </a:rPr>
              <a:t>Local Non-Homestead Taxes</a:t>
            </a:r>
            <a:endParaRPr lang="en-US" sz="2000" b="1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(18.0000 Mills Times</a:t>
            </a:r>
          </a:p>
          <a:p>
            <a:r>
              <a:rPr lang="en-US" sz="2000" dirty="0">
                <a:latin typeface="Arial" charset="0"/>
              </a:rPr>
              <a:t>Non-Homestead</a:t>
            </a:r>
          </a:p>
          <a:p>
            <a:r>
              <a:rPr lang="en-US" sz="2000" dirty="0">
                <a:latin typeface="Arial" charset="0"/>
              </a:rPr>
              <a:t>Taxable Value</a:t>
            </a:r>
          </a:p>
          <a:p>
            <a:r>
              <a:rPr lang="en-US" sz="2000" dirty="0">
                <a:latin typeface="Arial" charset="0"/>
              </a:rPr>
              <a:t>Divided by Student Count)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239000" y="2895600"/>
            <a:ext cx="1960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$5,080.33</a:t>
            </a:r>
            <a:endParaRPr lang="en-US" sz="2000" dirty="0">
              <a:latin typeface="Arial" charset="0"/>
            </a:endParaRPr>
          </a:p>
          <a:p>
            <a:r>
              <a:rPr lang="en-US" sz="2000" b="1" dirty="0">
                <a:latin typeface="Arial" charset="0"/>
              </a:rPr>
              <a:t>From the State</a:t>
            </a:r>
            <a:endParaRPr lang="en-US" dirty="0">
              <a:latin typeface="Arial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038600" y="35052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71562" y="5105400"/>
            <a:ext cx="7355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Non-Homestead properties include:</a:t>
            </a:r>
          </a:p>
          <a:p>
            <a:r>
              <a:rPr lang="en-US" sz="2000" dirty="0" smtClean="0">
                <a:latin typeface="Arial" charset="0"/>
              </a:rPr>
              <a:t>Second homes, apartment </a:t>
            </a:r>
            <a:r>
              <a:rPr lang="en-US" sz="2000" dirty="0">
                <a:latin typeface="Arial" charset="0"/>
              </a:rPr>
              <a:t>buildings, rental homes, 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vacation property,  vacant </a:t>
            </a:r>
            <a:r>
              <a:rPr lang="en-US" sz="2000" dirty="0">
                <a:latin typeface="Arial" charset="0"/>
              </a:rPr>
              <a:t>land, </a:t>
            </a:r>
            <a:r>
              <a:rPr lang="en-US" sz="2000" dirty="0" smtClean="0">
                <a:latin typeface="Arial" charset="0"/>
              </a:rPr>
              <a:t>commercial/industrial </a:t>
            </a:r>
            <a:r>
              <a:rPr lang="en-US" sz="2000" dirty="0">
                <a:latin typeface="Arial" charset="0"/>
              </a:rPr>
              <a:t>property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533400" y="3200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114800" y="3200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3152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6858000" y="3276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95800" y="3886200"/>
            <a:ext cx="22365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charset="0"/>
              </a:rPr>
              <a:t>$</a:t>
            </a:r>
            <a:r>
              <a:rPr lang="en-US" sz="3600" b="1" dirty="0" smtClean="0">
                <a:latin typeface="Arial" charset="0"/>
              </a:rPr>
              <a:t>7,023.00</a:t>
            </a:r>
            <a:endParaRPr lang="en-US" sz="3600" b="1" dirty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4267200" y="2133600"/>
          <a:ext cx="2109788" cy="3148013"/>
        </p:xfrm>
        <a:graphic>
          <a:graphicData uri="http://schemas.openxmlformats.org/presentationml/2006/ole">
            <p:oleObj spid="_x0000_s4114" name="Clip" r:id="rId3" imgW="2109788" imgH="3148013" progId="">
              <p:embed/>
            </p:oleObj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Arial" charset="0"/>
              </a:rPr>
              <a:t>Actual</a:t>
            </a:r>
            <a:br>
              <a:rPr lang="en-US" sz="4000" b="1">
                <a:solidFill>
                  <a:schemeClr val="tx2"/>
                </a:solidFill>
                <a:latin typeface="Arial" charset="0"/>
              </a:rPr>
            </a:br>
            <a:r>
              <a:rPr lang="en-US" sz="4000" b="1">
                <a:solidFill>
                  <a:schemeClr val="tx2"/>
                </a:solidFill>
                <a:latin typeface="Arial" charset="0"/>
              </a:rPr>
              <a:t>Sources of Revenue</a:t>
            </a:r>
            <a:br>
              <a:rPr lang="en-US" sz="4000" b="1">
                <a:solidFill>
                  <a:schemeClr val="tx2"/>
                </a:solidFill>
                <a:latin typeface="Arial" charset="0"/>
              </a:rPr>
            </a:br>
            <a:r>
              <a:rPr lang="en-US" sz="4000" b="1">
                <a:solidFill>
                  <a:schemeClr val="tx2"/>
                </a:solidFill>
                <a:latin typeface="Arial" charset="0"/>
              </a:rPr>
              <a:t>for Per Pupil Foundation Allowance</a:t>
            </a:r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37290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rial" charset="0"/>
              </a:rPr>
              <a:t>$ </a:t>
            </a:r>
            <a:r>
              <a:rPr lang="en-US" b="1" dirty="0" smtClean="0">
                <a:latin typeface="Arial" charset="0"/>
              </a:rPr>
              <a:t>1,908.16</a:t>
            </a:r>
            <a:endParaRPr lang="en-US" b="1" dirty="0">
              <a:latin typeface="Arial" charset="0"/>
            </a:endParaRPr>
          </a:p>
          <a:p>
            <a:r>
              <a:rPr lang="en-US" sz="2000" b="1" u="sng" dirty="0">
                <a:latin typeface="Arial" charset="0"/>
              </a:rPr>
              <a:t>Local Non-Homestead Taxes</a:t>
            </a:r>
            <a:endParaRPr lang="en-US" sz="2000" b="1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(</a:t>
            </a:r>
            <a:r>
              <a:rPr lang="en-US" sz="2000" dirty="0" smtClean="0">
                <a:latin typeface="Arial" charset="0"/>
              </a:rPr>
              <a:t>17.6803 </a:t>
            </a:r>
            <a:r>
              <a:rPr lang="en-US" sz="2000" dirty="0">
                <a:latin typeface="Arial" charset="0"/>
              </a:rPr>
              <a:t>Mills (est.) Times</a:t>
            </a:r>
          </a:p>
          <a:p>
            <a:r>
              <a:rPr lang="en-US" sz="2000" dirty="0">
                <a:latin typeface="Arial" charset="0"/>
              </a:rPr>
              <a:t>Non-Homestead Taxable Value</a:t>
            </a:r>
          </a:p>
          <a:p>
            <a:r>
              <a:rPr lang="en-US" sz="2000" dirty="0">
                <a:latin typeface="Arial" charset="0"/>
              </a:rPr>
              <a:t>Divided by Student Count)</a:t>
            </a:r>
          </a:p>
          <a:p>
            <a:endParaRPr lang="en-US" sz="20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2006 last year it </a:t>
            </a:r>
            <a:r>
              <a:rPr lang="en-US" sz="2000" dirty="0">
                <a:latin typeface="Arial" charset="0"/>
              </a:rPr>
              <a:t>was </a:t>
            </a:r>
            <a:r>
              <a:rPr lang="en-US" sz="2000" dirty="0" smtClean="0">
                <a:latin typeface="Arial" charset="0"/>
              </a:rPr>
              <a:t>18.0 Mills</a:t>
            </a:r>
            <a:endParaRPr lang="en-US" sz="2000" dirty="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239000" y="2895600"/>
            <a:ext cx="1960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charset="0"/>
              </a:rPr>
              <a:t>$5,080.33</a:t>
            </a:r>
            <a:endParaRPr lang="en-US" sz="2000" dirty="0">
              <a:latin typeface="Arial" charset="0"/>
            </a:endParaRPr>
          </a:p>
          <a:p>
            <a:r>
              <a:rPr lang="en-US" sz="2000" b="1" dirty="0">
                <a:latin typeface="Arial" charset="0"/>
              </a:rPr>
              <a:t>From the State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72000" y="4191000"/>
            <a:ext cx="22365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charset="0"/>
              </a:rPr>
              <a:t>$</a:t>
            </a:r>
            <a:r>
              <a:rPr lang="en-US" sz="3600" b="1" dirty="0" smtClean="0">
                <a:latin typeface="Arial" charset="0"/>
              </a:rPr>
              <a:t>6,988.49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533400" y="3200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3152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019800" y="5257800"/>
            <a:ext cx="2789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State assumes all</a:t>
            </a:r>
          </a:p>
          <a:p>
            <a:pPr algn="ctr"/>
            <a:r>
              <a:rPr lang="en-US" b="1">
                <a:latin typeface="Arial" charset="0"/>
              </a:rPr>
              <a:t>Districts are levying</a:t>
            </a:r>
          </a:p>
          <a:p>
            <a:pPr algn="ctr"/>
            <a:r>
              <a:rPr lang="en-US" b="1">
                <a:latin typeface="Arial" charset="0"/>
              </a:rPr>
              <a:t>18 mills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8001000" y="3733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114800" y="32004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6629400" y="32766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5562600"/>
          </a:xfrm>
        </p:spPr>
        <p:txBody>
          <a:bodyPr/>
          <a:lstStyle/>
          <a:p>
            <a:pPr algn="l"/>
            <a:r>
              <a:rPr lang="en-US" b="1" dirty="0"/>
              <a:t>The </a:t>
            </a:r>
            <a:r>
              <a:rPr lang="en-US" b="1" dirty="0" smtClean="0"/>
              <a:t>Problem</a:t>
            </a:r>
            <a:br>
              <a:rPr lang="en-US" b="1" dirty="0" smtClean="0"/>
            </a:br>
            <a:r>
              <a:rPr lang="en-US" sz="2800" b="1" dirty="0" smtClean="0"/>
              <a:t>-</a:t>
            </a:r>
            <a:r>
              <a:rPr lang="en-US" sz="2800" b="1" dirty="0" err="1" smtClean="0"/>
              <a:t>Headlee</a:t>
            </a:r>
            <a:r>
              <a:rPr lang="en-US" sz="2800" b="1" dirty="0" smtClean="0"/>
              <a:t> Rollback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/>
              <a:t>A rollback in the 18 mills non-homestead tax occurs primarily in areas like </a:t>
            </a:r>
            <a:r>
              <a:rPr lang="en-US" sz="2400" b="1" dirty="0" smtClean="0"/>
              <a:t>Shelby </a:t>
            </a:r>
            <a:r>
              <a:rPr lang="en-US" sz="2400" b="1" dirty="0"/>
              <a:t>where taxable value </a:t>
            </a:r>
            <a:r>
              <a:rPr lang="en-US" sz="2400" b="1" dirty="0" smtClean="0"/>
              <a:t>has been </a:t>
            </a:r>
            <a:r>
              <a:rPr lang="en-US" sz="2400" b="1" dirty="0"/>
              <a:t>growing at a faster rate than rate of inflation</a:t>
            </a:r>
            <a:r>
              <a:rPr lang="en-US" sz="2400" b="1" dirty="0" smtClean="0"/>
              <a:t>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It is triggered when property is sold and </a:t>
            </a:r>
            <a:r>
              <a:rPr lang="en-US" sz="2400" b="1" u="sng" dirty="0"/>
              <a:t>re-valued</a:t>
            </a:r>
            <a:r>
              <a:rPr lang="en-US" sz="2400" b="1" dirty="0"/>
              <a:t> at a level much higher than the rate of inflation.  This causes the 18 mills to be rolled back (currently estimated to be at </a:t>
            </a:r>
            <a:r>
              <a:rPr lang="en-US" sz="2400" b="1" dirty="0" smtClean="0"/>
              <a:t>17.6803 </a:t>
            </a:r>
            <a:r>
              <a:rPr lang="en-US" sz="2400" b="1" dirty="0"/>
              <a:t>mills in </a:t>
            </a:r>
            <a:r>
              <a:rPr lang="en-US" sz="2400" b="1" dirty="0" smtClean="0"/>
              <a:t>Shelby).</a:t>
            </a:r>
            <a:endParaRPr lang="en-US" dirty="0"/>
          </a:p>
        </p:txBody>
      </p:sp>
      <p:graphicFrame>
        <p:nvGraphicFramePr>
          <p:cNvPr id="39936" name="Object 0"/>
          <p:cNvGraphicFramePr>
            <a:graphicFrameLocks noChangeAspect="1"/>
          </p:cNvGraphicFramePr>
          <p:nvPr/>
        </p:nvGraphicFramePr>
        <p:xfrm>
          <a:off x="5105400" y="685800"/>
          <a:ext cx="2895600" cy="1592263"/>
        </p:xfrm>
        <a:graphic>
          <a:graphicData uri="http://schemas.openxmlformats.org/presentationml/2006/ole">
            <p:oleObj spid="_x0000_s39939" name="Clip" r:id="rId3" imgW="5162550" imgH="2838450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000000"/>
      </a:dk2>
      <a:lt2>
        <a:srgbClr val="666633"/>
      </a:lt2>
      <a:accent1>
        <a:srgbClr val="339933"/>
      </a:accent1>
      <a:accent2>
        <a:srgbClr val="800000"/>
      </a:accent2>
      <a:accent3>
        <a:srgbClr val="FFFFC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209</Words>
  <Application>Microsoft Office PowerPoint</Application>
  <PresentationFormat>On-screen Show (4:3)</PresentationFormat>
  <Paragraphs>71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Default Design</vt:lpstr>
      <vt:lpstr>Clip</vt:lpstr>
      <vt:lpstr>Chart</vt:lpstr>
      <vt:lpstr>Worksheet</vt:lpstr>
      <vt:lpstr>Document</vt:lpstr>
      <vt:lpstr>Shelby Public Schools  Headlee Override &amp;  Non-homestead Millage Vote</vt:lpstr>
      <vt:lpstr>Shelby Public Schools Budget Challenges</vt:lpstr>
      <vt:lpstr>Enrollment Considerations</vt:lpstr>
      <vt:lpstr>Fund Balance History </vt:lpstr>
      <vt:lpstr>Back in the “OLD DAYS”</vt:lpstr>
      <vt:lpstr>Since 1994:  2 Sources of  School Revenue in the Foundation Grant Allowance            (currently $ 7,023/student)  1. State Revenue 2. Local Non-Homestead Tax Revenue </vt:lpstr>
      <vt:lpstr>Authorized Sources of Revenue for Per Pupil Foundation Allowance</vt:lpstr>
      <vt:lpstr>Slide 8</vt:lpstr>
      <vt:lpstr>The Problem -Headlee Rollback  A rollback in the 18 mills non-homestead tax occurs primarily in areas like Shelby where taxable value has been growing at a faster rate than rate of inflation.  It is triggered when property is sold and re-valued at a level much higher than the rate of inflation.  This causes the 18 mills to be rolled back (currently estimated to be at 17.6803 mills in Shelby).</vt:lpstr>
      <vt:lpstr>Example:  In Shelby when a 100 acre parcel of vacant (non-homestead) land is sold for $1,000,000 it may then come onto the tax rolls as 85 individual building sites for a new subdivision valued at $40,000 each.  New taxable value: $3,400,000  This extra $2,400,000 of non-homestead property value, which increased faster than the rate of inflation, (along with numerous other “similar” sales) triggers the “Headlee Rollback” of the 18 mills non-homestead millage.</vt:lpstr>
      <vt:lpstr>2012-13 Actual Loss of Revenue/Student to Shelby Public Schools</vt:lpstr>
      <vt:lpstr>2012-13 Actual Total Loss of Revenue to Shelby Public Schools</vt:lpstr>
      <vt:lpstr> Cumulative Impact of Failure to Override Headlee  (in just 3 years)</vt:lpstr>
      <vt:lpstr>The Solution   The Shelby School Board passed a resolution in February to ask voters to authorize:   - 0.3179 mill increase in non-homestead funding                         and - a 20 year non-homestead renewal   in the May 7th election.  This will get Shelby to the full 18 mills of non-homestead funding authorized by the state.  </vt:lpstr>
      <vt:lpstr>Ballot Language</vt:lpstr>
      <vt:lpstr>Election Date  May 7, 2013 </vt:lpstr>
    </vt:vector>
  </TitlesOfParts>
  <Company>GLPS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Ledge Public Schools 2000-01 Per Pupil Foundation Allowance</dc:title>
  <dc:creator>GLPS</dc:creator>
  <cp:lastModifiedBy>bauerd</cp:lastModifiedBy>
  <cp:revision>29</cp:revision>
  <cp:lastPrinted>2001-03-09T17:13:17Z</cp:lastPrinted>
  <dcterms:created xsi:type="dcterms:W3CDTF">2000-07-27T13:31:31Z</dcterms:created>
  <dcterms:modified xsi:type="dcterms:W3CDTF">2013-03-27T15:44:17Z</dcterms:modified>
</cp:coreProperties>
</file>