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46"/>
  </p:notesMasterIdLst>
  <p:handoutMasterIdLst>
    <p:handoutMasterId r:id="rId47"/>
  </p:handoutMasterIdLst>
  <p:sldIdLst>
    <p:sldId id="258" r:id="rId2"/>
    <p:sldId id="256" r:id="rId3"/>
    <p:sldId id="288" r:id="rId4"/>
    <p:sldId id="318" r:id="rId5"/>
    <p:sldId id="320" r:id="rId6"/>
    <p:sldId id="321" r:id="rId7"/>
    <p:sldId id="313" r:id="rId8"/>
    <p:sldId id="262" r:id="rId9"/>
    <p:sldId id="291" r:id="rId10"/>
    <p:sldId id="322" r:id="rId11"/>
    <p:sldId id="259" r:id="rId12"/>
    <p:sldId id="295" r:id="rId13"/>
    <p:sldId id="271" r:id="rId14"/>
    <p:sldId id="272" r:id="rId15"/>
    <p:sldId id="266" r:id="rId16"/>
    <p:sldId id="323" r:id="rId17"/>
    <p:sldId id="267" r:id="rId18"/>
    <p:sldId id="268" r:id="rId19"/>
    <p:sldId id="265" r:id="rId20"/>
    <p:sldId id="324" r:id="rId21"/>
    <p:sldId id="325" r:id="rId22"/>
    <p:sldId id="312" r:id="rId23"/>
    <p:sldId id="261" r:id="rId24"/>
    <p:sldId id="275" r:id="rId25"/>
    <p:sldId id="278" r:id="rId26"/>
    <p:sldId id="279" r:id="rId27"/>
    <p:sldId id="281" r:id="rId28"/>
    <p:sldId id="282" r:id="rId29"/>
    <p:sldId id="310" r:id="rId30"/>
    <p:sldId id="314" r:id="rId31"/>
    <p:sldId id="260" r:id="rId32"/>
    <p:sldId id="304" r:id="rId33"/>
    <p:sldId id="305" r:id="rId34"/>
    <p:sldId id="306" r:id="rId35"/>
    <p:sldId id="284" r:id="rId36"/>
    <p:sldId id="294" r:id="rId37"/>
    <p:sldId id="293" r:id="rId38"/>
    <p:sldId id="307" r:id="rId39"/>
    <p:sldId id="308" r:id="rId40"/>
    <p:sldId id="286" r:id="rId41"/>
    <p:sldId id="309" r:id="rId42"/>
    <p:sldId id="263" r:id="rId43"/>
    <p:sldId id="287" r:id="rId44"/>
    <p:sldId id="289" r:id="rId4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enig, Scott (MDE)" initials="KS(" lastIdx="1" clrIdx="0">
    <p:extLst>
      <p:ext uri="{19B8F6BF-5375-455C-9EA6-DF929625EA0E}">
        <p15:presenceInfo xmlns:p15="http://schemas.microsoft.com/office/powerpoint/2012/main" userId="S-1-5-21-1935655697-1844823847-842925246-4160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7CA"/>
    <a:srgbClr val="FFF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0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05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1A95E9-9EE2-4F44-924A-AF19E5A818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E5A3F1-4566-4ACB-A9DD-AB8E9E0778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B8BC1B-BCEB-4D21-994B-4B89F1F4185E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47A7C9-9FB6-43DD-8172-46D7021018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65183-EAC1-431A-A062-16882DEEEE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E7B8E9-F970-4355-8F02-E88B5001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34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34BDED-6E79-40F9-AE0A-6A1309EA8E78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955929-4DBE-411B-8833-0B38472F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6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Linda </a:t>
            </a:r>
            <a:r>
              <a:rPr lang="en-US" dirty="0"/>
              <a:t>– Introduction of the presentation and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63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3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39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84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1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19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3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24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34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0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89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97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95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29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4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32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47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35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391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702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91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1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876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949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035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711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575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626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24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517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07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347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3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55929-4DBE-411B-8833-0B38472FE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112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55929-4DBE-411B-8833-0B38472FE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994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55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27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28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55929-4DBE-411B-8833-0B38472FE0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1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emf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emf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A694C2-50DA-401D-9E8A-3621EBF0C7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DE Logo (4C).pdf">
            <a:extLst>
              <a:ext uri="{FF2B5EF4-FFF2-40B4-BE49-F238E27FC236}">
                <a16:creationId xmlns:a16="http://schemas.microsoft.com/office/drawing/2014/main" id="{F8A20B7F-1026-49FE-9C19-A12A5AD070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40" y="640078"/>
            <a:ext cx="8263520" cy="3301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978D39-806F-48E7-B245-77C26C90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7" y="4269282"/>
            <a:ext cx="11635409" cy="2314398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/>
              <a:t>Update on new Social Studies Standards</a:t>
            </a:r>
            <a:br>
              <a:rPr lang="en-US" sz="3200" dirty="0"/>
            </a:br>
            <a:r>
              <a:rPr lang="en-US" sz="3200" dirty="0"/>
              <a:t>and How State Assessments are Created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Michigan School testing Conference 2019</a:t>
            </a:r>
            <a:endParaRPr lang="en-US" sz="3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01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AA86AB-B04A-42A7-901A-3C3545AE5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296" y="182463"/>
            <a:ext cx="7760881" cy="83522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D4F4E6-3349-421C-9B14-61477F0E76FB}"/>
              </a:ext>
            </a:extLst>
          </p:cNvPr>
          <p:cNvSpPr/>
          <p:nvPr/>
        </p:nvSpPr>
        <p:spPr>
          <a:xfrm>
            <a:off x="375891" y="1343506"/>
            <a:ext cx="2368571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ED27D1-B79A-4E63-ADC8-5B09D32F4BBA}"/>
              </a:ext>
            </a:extLst>
          </p:cNvPr>
          <p:cNvSpPr/>
          <p:nvPr/>
        </p:nvSpPr>
        <p:spPr>
          <a:xfrm>
            <a:off x="366671" y="3213811"/>
            <a:ext cx="2368571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2B9016-DF1B-4D35-9742-CE707912151C}"/>
              </a:ext>
            </a:extLst>
          </p:cNvPr>
          <p:cNvSpPr/>
          <p:nvPr/>
        </p:nvSpPr>
        <p:spPr>
          <a:xfrm>
            <a:off x="353249" y="5108466"/>
            <a:ext cx="2368572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0743BF-BB4F-447E-88D2-AD522D661B20}"/>
              </a:ext>
            </a:extLst>
          </p:cNvPr>
          <p:cNvSpPr/>
          <p:nvPr/>
        </p:nvSpPr>
        <p:spPr>
          <a:xfrm>
            <a:off x="3253800" y="5109474"/>
            <a:ext cx="2497883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E1EAAA-4012-4DD1-8205-8927B87AA928}"/>
              </a:ext>
            </a:extLst>
          </p:cNvPr>
          <p:cNvSpPr/>
          <p:nvPr/>
        </p:nvSpPr>
        <p:spPr>
          <a:xfrm>
            <a:off x="6260166" y="5122504"/>
            <a:ext cx="2497883" cy="13849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FB9850-06BC-4987-9283-2625BDF37F93}"/>
              </a:ext>
            </a:extLst>
          </p:cNvPr>
          <p:cNvSpPr/>
          <p:nvPr/>
        </p:nvSpPr>
        <p:spPr>
          <a:xfrm>
            <a:off x="9331732" y="5108466"/>
            <a:ext cx="2413219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A77D6C-5D5C-44FD-9C7F-58AA66BE1BC7}"/>
              </a:ext>
            </a:extLst>
          </p:cNvPr>
          <p:cNvSpPr/>
          <p:nvPr/>
        </p:nvSpPr>
        <p:spPr>
          <a:xfrm>
            <a:off x="3324103" y="3239691"/>
            <a:ext cx="2355253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7E9283-65AE-4B44-A3A7-2C218FC737BB}"/>
              </a:ext>
            </a:extLst>
          </p:cNvPr>
          <p:cNvSpPr/>
          <p:nvPr/>
        </p:nvSpPr>
        <p:spPr>
          <a:xfrm>
            <a:off x="6260167" y="3213811"/>
            <a:ext cx="2366334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763C85-D5BA-453B-8637-990549D5444D}"/>
              </a:ext>
            </a:extLst>
          </p:cNvPr>
          <p:cNvSpPr/>
          <p:nvPr/>
        </p:nvSpPr>
        <p:spPr>
          <a:xfrm>
            <a:off x="9223114" y="3220705"/>
            <a:ext cx="2413219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D7916C-02AB-49AB-826E-41A93EAE7C1F}"/>
              </a:ext>
            </a:extLst>
          </p:cNvPr>
          <p:cNvSpPr/>
          <p:nvPr/>
        </p:nvSpPr>
        <p:spPr>
          <a:xfrm>
            <a:off x="3328771" y="1321943"/>
            <a:ext cx="2368571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BB3B0F-58FD-4CFE-9CE2-17B1232FBCCF}"/>
              </a:ext>
            </a:extLst>
          </p:cNvPr>
          <p:cNvSpPr/>
          <p:nvPr/>
        </p:nvSpPr>
        <p:spPr>
          <a:xfrm>
            <a:off x="6249707" y="1225862"/>
            <a:ext cx="2368572" cy="14122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1D99DF-F772-47A7-BA19-ADB4468664D5}"/>
              </a:ext>
            </a:extLst>
          </p:cNvPr>
          <p:cNvSpPr/>
          <p:nvPr/>
        </p:nvSpPr>
        <p:spPr>
          <a:xfrm>
            <a:off x="9229143" y="1257045"/>
            <a:ext cx="2352916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1F1C68-0BB6-458A-A4B6-3AB27A6CC75F}"/>
              </a:ext>
            </a:extLst>
          </p:cNvPr>
          <p:cNvSpPr txBox="1"/>
          <p:nvPr/>
        </p:nvSpPr>
        <p:spPr>
          <a:xfrm>
            <a:off x="182895" y="1454943"/>
            <a:ext cx="2684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Context </a:t>
            </a:r>
          </a:p>
          <a:p>
            <a:pPr algn="ctr"/>
            <a:r>
              <a:rPr lang="en-US" sz="2800" dirty="0"/>
              <a:t>Writing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E67C95-35EF-49BC-A4BA-332C2745D4B4}"/>
              </a:ext>
            </a:extLst>
          </p:cNvPr>
          <p:cNvSpPr txBox="1"/>
          <p:nvPr/>
        </p:nvSpPr>
        <p:spPr>
          <a:xfrm>
            <a:off x="3253800" y="1422121"/>
            <a:ext cx="2543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Context </a:t>
            </a:r>
          </a:p>
          <a:p>
            <a:pPr algn="ctr"/>
            <a:r>
              <a:rPr lang="en-US" sz="2800" dirty="0"/>
              <a:t>Editing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346DA4-0B98-4BCF-9BE7-F46F4E18D347}"/>
              </a:ext>
            </a:extLst>
          </p:cNvPr>
          <p:cNvSpPr txBox="1"/>
          <p:nvPr/>
        </p:nvSpPr>
        <p:spPr>
          <a:xfrm>
            <a:off x="6162472" y="1237456"/>
            <a:ext cx="2543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Context </a:t>
            </a:r>
          </a:p>
          <a:p>
            <a:pPr algn="ctr"/>
            <a:r>
              <a:rPr lang="en-US" sz="2800" dirty="0"/>
              <a:t>Review</a:t>
            </a:r>
          </a:p>
          <a:p>
            <a:pPr algn="ctr"/>
            <a:r>
              <a:rPr lang="en-US" sz="2400" dirty="0"/>
              <a:t>(Content &amp; Bias)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298266-46E6-44B7-AC52-EF00C7E74E95}"/>
              </a:ext>
            </a:extLst>
          </p:cNvPr>
          <p:cNvSpPr txBox="1"/>
          <p:nvPr/>
        </p:nvSpPr>
        <p:spPr>
          <a:xfrm>
            <a:off x="9227118" y="1691456"/>
            <a:ext cx="240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Item Writing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D3DA9E-BBE2-47AC-82D7-CEDA94EC7527}"/>
              </a:ext>
            </a:extLst>
          </p:cNvPr>
          <p:cNvSpPr txBox="1"/>
          <p:nvPr/>
        </p:nvSpPr>
        <p:spPr>
          <a:xfrm>
            <a:off x="9158201" y="3385343"/>
            <a:ext cx="2543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Item Editing</a:t>
            </a:r>
          </a:p>
          <a:p>
            <a:pPr algn="ctr"/>
            <a:r>
              <a:rPr lang="en-US" sz="2800" dirty="0"/>
              <a:t>/ Graphics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1BEA69-6FCE-4394-8E7E-3975B0D9605D}"/>
              </a:ext>
            </a:extLst>
          </p:cNvPr>
          <p:cNvSpPr txBox="1"/>
          <p:nvPr/>
        </p:nvSpPr>
        <p:spPr>
          <a:xfrm>
            <a:off x="314579" y="5337947"/>
            <a:ext cx="2543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Rangefinding</a:t>
            </a:r>
            <a:endParaRPr lang="en-US" sz="2800" dirty="0"/>
          </a:p>
          <a:p>
            <a:pPr algn="ctr"/>
            <a:r>
              <a:rPr lang="en-US" sz="2800" dirty="0"/>
              <a:t>For CR Items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6B63B9-E92F-47E3-B9D8-5EBFBCA671FC}"/>
              </a:ext>
            </a:extLst>
          </p:cNvPr>
          <p:cNvSpPr txBox="1"/>
          <p:nvPr/>
        </p:nvSpPr>
        <p:spPr>
          <a:xfrm>
            <a:off x="3282369" y="3393759"/>
            <a:ext cx="2368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FT Forms</a:t>
            </a:r>
          </a:p>
          <a:p>
            <a:pPr algn="ctr"/>
            <a:r>
              <a:rPr lang="en-US" sz="2800" dirty="0"/>
              <a:t>Construction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D3619D-C871-4785-8E16-C2796FD11E43}"/>
              </a:ext>
            </a:extLst>
          </p:cNvPr>
          <p:cNvSpPr txBox="1"/>
          <p:nvPr/>
        </p:nvSpPr>
        <p:spPr>
          <a:xfrm>
            <a:off x="272351" y="3614851"/>
            <a:ext cx="254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Field Testing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7D7A77-1447-4A61-B933-F91043FABFD9}"/>
              </a:ext>
            </a:extLst>
          </p:cNvPr>
          <p:cNvSpPr txBox="1"/>
          <p:nvPr/>
        </p:nvSpPr>
        <p:spPr>
          <a:xfrm>
            <a:off x="6188066" y="3416121"/>
            <a:ext cx="25430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Item Review</a:t>
            </a:r>
          </a:p>
          <a:p>
            <a:pPr algn="ctr"/>
            <a:r>
              <a:rPr lang="en-US" sz="2400" dirty="0"/>
              <a:t>(Content &amp; Bias)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A52C6-6DBA-421C-A979-F592D441A840}"/>
              </a:ext>
            </a:extLst>
          </p:cNvPr>
          <p:cNvSpPr txBox="1"/>
          <p:nvPr/>
        </p:nvSpPr>
        <p:spPr>
          <a:xfrm>
            <a:off x="6457675" y="5521808"/>
            <a:ext cx="2092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Data Review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37C765-CF00-4D1F-8C86-59B3C3CAB5E3}"/>
              </a:ext>
            </a:extLst>
          </p:cNvPr>
          <p:cNvSpPr txBox="1"/>
          <p:nvPr/>
        </p:nvSpPr>
        <p:spPr>
          <a:xfrm>
            <a:off x="3677917" y="5509467"/>
            <a:ext cx="1577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Scoring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77C2A4-1CF9-40D6-BA2E-A6C0C630189E}"/>
              </a:ext>
            </a:extLst>
          </p:cNvPr>
          <p:cNvSpPr txBox="1"/>
          <p:nvPr/>
        </p:nvSpPr>
        <p:spPr>
          <a:xfrm>
            <a:off x="9173628" y="5090920"/>
            <a:ext cx="25430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Pool of Operational Items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1FEE9E9-C431-417F-A610-D544A0D9E5A9}"/>
              </a:ext>
            </a:extLst>
          </p:cNvPr>
          <p:cNvSpPr/>
          <p:nvPr/>
        </p:nvSpPr>
        <p:spPr>
          <a:xfrm>
            <a:off x="2743201" y="1795133"/>
            <a:ext cx="590880" cy="4390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FB6B457-9BE5-4F2B-AAD5-3A0B1A99A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996" y="1805299"/>
            <a:ext cx="579170" cy="4755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5314DE-B968-41EC-8E40-C9438830E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500" y="1795673"/>
            <a:ext cx="615705" cy="47552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AB608A5-C942-40DC-95C6-1B594FF2A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50383" y="2675939"/>
            <a:ext cx="579170" cy="47552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49EE743-F3EC-4A89-9C1F-82D43C865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61370" y="4595154"/>
            <a:ext cx="579170" cy="4755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5A78747-116A-4D8E-A28F-9FFD0503C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050" y="5587045"/>
            <a:ext cx="615705" cy="4755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00A66A7-95E7-4CA1-A0F2-54303E7D2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186" y="5534359"/>
            <a:ext cx="615705" cy="47552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5346BC5-892E-4AB1-AC0E-E14063EFF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398" y="5533313"/>
            <a:ext cx="615705" cy="475529"/>
          </a:xfrm>
          <a:prstGeom prst="rect">
            <a:avLst/>
          </a:prstGeom>
        </p:spPr>
      </p:pic>
      <p:sp>
        <p:nvSpPr>
          <p:cNvPr id="36" name="Arrow: Right 35">
            <a:extLst>
              <a:ext uri="{FF2B5EF4-FFF2-40B4-BE49-F238E27FC236}">
                <a16:creationId xmlns:a16="http://schemas.microsoft.com/office/drawing/2014/main" id="{12A15C66-0973-460D-9BAB-04C8832BF2C8}"/>
              </a:ext>
            </a:extLst>
          </p:cNvPr>
          <p:cNvSpPr/>
          <p:nvPr/>
        </p:nvSpPr>
        <p:spPr>
          <a:xfrm rot="10800000">
            <a:off x="5665507" y="3614852"/>
            <a:ext cx="584972" cy="4390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D5B4199-916E-4C32-B752-5D11B3DC4737}"/>
              </a:ext>
            </a:extLst>
          </p:cNvPr>
          <p:cNvSpPr/>
          <p:nvPr/>
        </p:nvSpPr>
        <p:spPr>
          <a:xfrm rot="10800000">
            <a:off x="2734288" y="3662896"/>
            <a:ext cx="584972" cy="4390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664A913C-443F-4209-A717-A2FAD7A3F0EB}"/>
              </a:ext>
            </a:extLst>
          </p:cNvPr>
          <p:cNvSpPr/>
          <p:nvPr/>
        </p:nvSpPr>
        <p:spPr>
          <a:xfrm rot="10800000">
            <a:off x="8618521" y="3651303"/>
            <a:ext cx="584972" cy="4390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85B5DFD4-A103-4460-B987-2DCB35083A11}"/>
              </a:ext>
            </a:extLst>
          </p:cNvPr>
          <p:cNvSpPr/>
          <p:nvPr/>
        </p:nvSpPr>
        <p:spPr>
          <a:xfrm rot="2311435">
            <a:off x="10903721" y="67515"/>
            <a:ext cx="866545" cy="18593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DE Logo (4C).pdf">
            <a:extLst>
              <a:ext uri="{FF2B5EF4-FFF2-40B4-BE49-F238E27FC236}">
                <a16:creationId xmlns:a16="http://schemas.microsoft.com/office/drawing/2014/main" id="{F8A20B7F-1026-49FE-9C19-A12A5AD070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40" y="640078"/>
            <a:ext cx="8263520" cy="3301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978D39-806F-48E7-B245-77C26C90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>
                <a:solidFill>
                  <a:srgbClr val="262626"/>
                </a:solidFill>
              </a:rPr>
              <a:t>Item Writing Basics</a:t>
            </a:r>
          </a:p>
        </p:txBody>
      </p:sp>
    </p:spTree>
    <p:extLst>
      <p:ext uri="{BB962C8B-B14F-4D97-AF65-F5344CB8AC3E}">
        <p14:creationId xmlns:p14="http://schemas.microsoft.com/office/powerpoint/2010/main" val="480204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B0BF-95C8-4E7D-886D-65F9F8F9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3316"/>
            <a:ext cx="7729728" cy="751374"/>
          </a:xfrm>
        </p:spPr>
        <p:txBody>
          <a:bodyPr/>
          <a:lstStyle/>
          <a:p>
            <a:r>
              <a:rPr lang="en-US" dirty="0"/>
              <a:t>Items Should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49F89-68C2-424A-9D2A-89EA7CC91FD3}"/>
              </a:ext>
            </a:extLst>
          </p:cNvPr>
          <p:cNvSpPr txBox="1">
            <a:spLocks/>
          </p:cNvSpPr>
          <p:nvPr/>
        </p:nvSpPr>
        <p:spPr>
          <a:xfrm>
            <a:off x="1" y="926926"/>
            <a:ext cx="12192000" cy="57555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assess a content standard and/or benchmark.</a:t>
            </a:r>
          </a:p>
          <a:p>
            <a:r>
              <a:rPr lang="en-US" sz="2400" dirty="0"/>
              <a:t>Include accurate content information</a:t>
            </a:r>
          </a:p>
          <a:p>
            <a:r>
              <a:rPr lang="en-US" sz="2400" dirty="0"/>
              <a:t>be grade level appropriate including: appropriate cognitive level, reading levels, and thinking skills</a:t>
            </a:r>
          </a:p>
          <a:p>
            <a:r>
              <a:rPr lang="en-US" sz="2400" dirty="0"/>
              <a:t>be equitable based on gender, ethnicity, race, social class, disability, geography, etc.</a:t>
            </a:r>
          </a:p>
          <a:p>
            <a:r>
              <a:rPr lang="en-US" sz="2400" dirty="0"/>
              <a:t>be fair, clear, concise, and free of cueing</a:t>
            </a:r>
          </a:p>
          <a:p>
            <a:r>
              <a:rPr lang="en-US" sz="2400" dirty="0"/>
              <a:t>avoid emotionally charged topics (natural disasters, illness, divorce, loss of jobs) unless standard and/or benchmark specifies it</a:t>
            </a:r>
          </a:p>
          <a:p>
            <a:r>
              <a:rPr lang="en-US" sz="2400" dirty="0"/>
              <a:t>adhere to the MDE approved style guidelines</a:t>
            </a:r>
          </a:p>
          <a:p>
            <a:r>
              <a:rPr lang="en-US" sz="2400" dirty="0"/>
              <a:t>contain graphics that are clear, relevant, accurate and necessary</a:t>
            </a:r>
          </a:p>
          <a:p>
            <a:r>
              <a:rPr lang="en-US" sz="2400" dirty="0"/>
              <a:t>be reviewed and approved by content review committees and bias/sensitivity committees before field testing</a:t>
            </a:r>
          </a:p>
          <a:p>
            <a:r>
              <a:rPr lang="en-US" sz="2400" dirty="0"/>
              <a:t>require a professional editor to review items for verification before field testing</a:t>
            </a:r>
          </a:p>
          <a:p>
            <a:endParaRPr lang="en-US" sz="2400" dirty="0"/>
          </a:p>
        </p:txBody>
      </p:sp>
      <p:pic>
        <p:nvPicPr>
          <p:cNvPr id="4" name="Picture 3" descr="MDE Logo (4C).pdf">
            <a:extLst>
              <a:ext uri="{FF2B5EF4-FFF2-40B4-BE49-F238E27FC236}">
                <a16:creationId xmlns:a16="http://schemas.microsoft.com/office/drawing/2014/main" id="{9189FB14-DA42-487E-A238-414BDF4FA0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0" y="6251386"/>
            <a:ext cx="1305865" cy="4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13CB-E50C-4B76-874A-37EAC4AF0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0" y="2287503"/>
            <a:ext cx="5763491" cy="1141497"/>
          </a:xfrm>
        </p:spPr>
        <p:txBody>
          <a:bodyPr>
            <a:normAutofit fontScale="90000"/>
          </a:bodyPr>
          <a:lstStyle/>
          <a:p>
            <a:r>
              <a:rPr lang="en-US" dirty="0"/>
              <a:t>Multiple Choice (MC) and Technology Enhanced (TE) Items Should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795AD-B06A-4AA8-BA2E-5684790FF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447" y="18109"/>
            <a:ext cx="6196553" cy="6102117"/>
          </a:xfrm>
        </p:spPr>
        <p:txBody>
          <a:bodyPr>
            <a:normAutofit/>
          </a:bodyPr>
          <a:lstStyle/>
          <a:p>
            <a:pPr lvl="0"/>
            <a:r>
              <a:rPr lang="en-US" sz="2700" dirty="0"/>
              <a:t>propose a single problem though solution may require more than one step</a:t>
            </a:r>
          </a:p>
          <a:p>
            <a:pPr lvl="0"/>
            <a:endParaRPr lang="en-US" sz="1000" dirty="0"/>
          </a:p>
          <a:p>
            <a:r>
              <a:rPr lang="en-US" sz="2700" dirty="0"/>
              <a:t>avoid repeated words from the stem in the answer choices</a:t>
            </a:r>
          </a:p>
          <a:p>
            <a:endParaRPr lang="en-US" sz="1000" dirty="0"/>
          </a:p>
          <a:p>
            <a:pPr lvl="0"/>
            <a:r>
              <a:rPr lang="en-US" sz="2700" dirty="0"/>
              <a:t>restrict negatives “not” or “none” </a:t>
            </a:r>
          </a:p>
          <a:p>
            <a:pPr lvl="0"/>
            <a:endParaRPr lang="en-US" sz="1000" dirty="0"/>
          </a:p>
          <a:p>
            <a:pPr lvl="0"/>
            <a:r>
              <a:rPr lang="en-US" sz="2700" dirty="0"/>
              <a:t>have distractors that are in logical order, avoid clues, and are comparable in length, complexity, and grammatical form</a:t>
            </a:r>
          </a:p>
          <a:p>
            <a:pPr lvl="0"/>
            <a:endParaRPr lang="en-US" sz="1000" dirty="0"/>
          </a:p>
          <a:p>
            <a:pPr lvl="0"/>
            <a:r>
              <a:rPr lang="en-US" sz="2700" dirty="0"/>
              <a:t>make certain a distractor is not a possible answer</a:t>
            </a:r>
          </a:p>
          <a:p>
            <a:endParaRPr lang="en-US" dirty="0"/>
          </a:p>
        </p:txBody>
      </p:sp>
      <p:pic>
        <p:nvPicPr>
          <p:cNvPr id="4" name="Picture 3" descr="MDE Logo (4C).pdf">
            <a:extLst>
              <a:ext uri="{FF2B5EF4-FFF2-40B4-BE49-F238E27FC236}">
                <a16:creationId xmlns:a16="http://schemas.microsoft.com/office/drawing/2014/main" id="{482F009E-EC43-4F0E-957E-8A597B0B2C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915" y="6175672"/>
            <a:ext cx="1515850" cy="54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1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5029B-0D67-413B-944A-8C342F3D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24" y="152588"/>
            <a:ext cx="11136351" cy="824949"/>
          </a:xfrm>
        </p:spPr>
        <p:txBody>
          <a:bodyPr>
            <a:noAutofit/>
          </a:bodyPr>
          <a:lstStyle/>
          <a:p>
            <a:r>
              <a:rPr lang="en-US" sz="2400" dirty="0"/>
              <a:t>Multiple Choice (MC) and Technology Enhanced (TE) Items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26647B-1160-4DB8-A456-CFB09D130D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8890" y="1161504"/>
            <a:ext cx="5473652" cy="4980743"/>
          </a:xfrm>
          <a:prstGeom prst="rect">
            <a:avLst/>
          </a:prstGeom>
        </p:spPr>
      </p:pic>
      <p:pic>
        <p:nvPicPr>
          <p:cNvPr id="7" name="Picture 6" descr="MDE Logo (4C).pdf">
            <a:extLst>
              <a:ext uri="{FF2B5EF4-FFF2-40B4-BE49-F238E27FC236}">
                <a16:creationId xmlns:a16="http://schemas.microsoft.com/office/drawing/2014/main" id="{24E375B8-8260-41DD-B09D-FC5F11A055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430" y="6322808"/>
            <a:ext cx="1061110" cy="38260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BC4FE-D608-474A-A370-4F3C02B4E6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EB2963-D27F-45E8-9E32-BF4159104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824" y="1117974"/>
            <a:ext cx="5695995" cy="50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96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E4B05-C3A9-4305-96D7-E4C442D6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8421"/>
            <a:ext cx="7729728" cy="852233"/>
          </a:xfrm>
        </p:spPr>
        <p:txBody>
          <a:bodyPr/>
          <a:lstStyle/>
          <a:p>
            <a:r>
              <a:rPr lang="en-US" dirty="0"/>
              <a:t>Item Writer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2504D5-E499-4FC9-9D50-BF312C4CC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45" y="1251136"/>
            <a:ext cx="7965940" cy="12595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2082B5-AA78-4613-85E2-2AD867006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33" y="2510727"/>
            <a:ext cx="7965940" cy="3411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060AD0-116A-4994-9DFD-17DD5E20E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45" y="5922242"/>
            <a:ext cx="7971428" cy="800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1541F25-B052-4562-9A74-2AD844417D44}"/>
              </a:ext>
            </a:extLst>
          </p:cNvPr>
          <p:cNvCxnSpPr>
            <a:cxnSpLocks/>
          </p:cNvCxnSpPr>
          <p:nvPr/>
        </p:nvCxnSpPr>
        <p:spPr>
          <a:xfrm>
            <a:off x="8214102" y="1861519"/>
            <a:ext cx="967476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442C26-DB7D-4370-BDBC-2FCA1BA48045}"/>
              </a:ext>
            </a:extLst>
          </p:cNvPr>
          <p:cNvCxnSpPr>
            <a:cxnSpLocks/>
          </p:cNvCxnSpPr>
          <p:nvPr/>
        </p:nvCxnSpPr>
        <p:spPr>
          <a:xfrm>
            <a:off x="8214101" y="3613666"/>
            <a:ext cx="967477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62EFBD-E25B-4203-978C-7B38B7B8786F}"/>
              </a:ext>
            </a:extLst>
          </p:cNvPr>
          <p:cNvCxnSpPr>
            <a:cxnSpLocks/>
          </p:cNvCxnSpPr>
          <p:nvPr/>
        </p:nvCxnSpPr>
        <p:spPr>
          <a:xfrm flipV="1">
            <a:off x="8214102" y="5688498"/>
            <a:ext cx="1108026" cy="71599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8BD941D-D41A-4838-A2DB-2D31C136C286}"/>
              </a:ext>
            </a:extLst>
          </p:cNvPr>
          <p:cNvSpPr txBox="1"/>
          <p:nvPr/>
        </p:nvSpPr>
        <p:spPr>
          <a:xfrm>
            <a:off x="9322129" y="1700829"/>
            <a:ext cx="274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Assignment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FCD7B5-782A-4024-9BF5-97327DEBDBE9}"/>
              </a:ext>
            </a:extLst>
          </p:cNvPr>
          <p:cNvSpPr txBox="1"/>
          <p:nvPr/>
        </p:nvSpPr>
        <p:spPr>
          <a:xfrm>
            <a:off x="9322129" y="3429000"/>
            <a:ext cx="274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Idea and Options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5C3CE0-9710-4506-A34C-5D5D473CFD1A}"/>
              </a:ext>
            </a:extLst>
          </p:cNvPr>
          <p:cNvSpPr txBox="1"/>
          <p:nvPr/>
        </p:nvSpPr>
        <p:spPr>
          <a:xfrm>
            <a:off x="9322128" y="5319166"/>
            <a:ext cx="274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Content Lead Feedback</a:t>
            </a:r>
          </a:p>
        </p:txBody>
      </p:sp>
      <p:pic>
        <p:nvPicPr>
          <p:cNvPr id="13" name="Picture 12" descr="MDE Logo (4C).pdf">
            <a:extLst>
              <a:ext uri="{FF2B5EF4-FFF2-40B4-BE49-F238E27FC236}">
                <a16:creationId xmlns:a16="http://schemas.microsoft.com/office/drawing/2014/main" id="{7853BAF3-2653-473E-B590-C441B54FFD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22" y="6064476"/>
            <a:ext cx="1824243" cy="65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81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AA86AB-B04A-42A7-901A-3C3545AE5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296" y="182463"/>
            <a:ext cx="7760881" cy="83522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D4F4E6-3349-421C-9B14-61477F0E76FB}"/>
              </a:ext>
            </a:extLst>
          </p:cNvPr>
          <p:cNvSpPr/>
          <p:nvPr/>
        </p:nvSpPr>
        <p:spPr>
          <a:xfrm>
            <a:off x="375891" y="1343506"/>
            <a:ext cx="2368571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ED27D1-B79A-4E63-ADC8-5B09D32F4BBA}"/>
              </a:ext>
            </a:extLst>
          </p:cNvPr>
          <p:cNvSpPr/>
          <p:nvPr/>
        </p:nvSpPr>
        <p:spPr>
          <a:xfrm>
            <a:off x="366671" y="3213811"/>
            <a:ext cx="2368571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2B9016-DF1B-4D35-9742-CE707912151C}"/>
              </a:ext>
            </a:extLst>
          </p:cNvPr>
          <p:cNvSpPr/>
          <p:nvPr/>
        </p:nvSpPr>
        <p:spPr>
          <a:xfrm>
            <a:off x="353249" y="5108466"/>
            <a:ext cx="2368572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0743BF-BB4F-447E-88D2-AD522D661B20}"/>
              </a:ext>
            </a:extLst>
          </p:cNvPr>
          <p:cNvSpPr/>
          <p:nvPr/>
        </p:nvSpPr>
        <p:spPr>
          <a:xfrm>
            <a:off x="3253800" y="5109474"/>
            <a:ext cx="2497883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E1EAAA-4012-4DD1-8205-8927B87AA928}"/>
              </a:ext>
            </a:extLst>
          </p:cNvPr>
          <p:cNvSpPr/>
          <p:nvPr/>
        </p:nvSpPr>
        <p:spPr>
          <a:xfrm>
            <a:off x="6260166" y="5122504"/>
            <a:ext cx="2497883" cy="13849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FB9850-06BC-4987-9283-2625BDF37F93}"/>
              </a:ext>
            </a:extLst>
          </p:cNvPr>
          <p:cNvSpPr/>
          <p:nvPr/>
        </p:nvSpPr>
        <p:spPr>
          <a:xfrm>
            <a:off x="9331732" y="5108466"/>
            <a:ext cx="2413219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A77D6C-5D5C-44FD-9C7F-58AA66BE1BC7}"/>
              </a:ext>
            </a:extLst>
          </p:cNvPr>
          <p:cNvSpPr/>
          <p:nvPr/>
        </p:nvSpPr>
        <p:spPr>
          <a:xfrm>
            <a:off x="3324103" y="3239691"/>
            <a:ext cx="2355253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7E9283-65AE-4B44-A3A7-2C218FC737BB}"/>
              </a:ext>
            </a:extLst>
          </p:cNvPr>
          <p:cNvSpPr/>
          <p:nvPr/>
        </p:nvSpPr>
        <p:spPr>
          <a:xfrm>
            <a:off x="6260167" y="3213811"/>
            <a:ext cx="2366334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763C85-D5BA-453B-8637-990549D5444D}"/>
              </a:ext>
            </a:extLst>
          </p:cNvPr>
          <p:cNvSpPr/>
          <p:nvPr/>
        </p:nvSpPr>
        <p:spPr>
          <a:xfrm>
            <a:off x="9223114" y="3220705"/>
            <a:ext cx="2413219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D7916C-02AB-49AB-826E-41A93EAE7C1F}"/>
              </a:ext>
            </a:extLst>
          </p:cNvPr>
          <p:cNvSpPr/>
          <p:nvPr/>
        </p:nvSpPr>
        <p:spPr>
          <a:xfrm>
            <a:off x="3328771" y="1321943"/>
            <a:ext cx="2368571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BB3B0F-58FD-4CFE-9CE2-17B1232FBCCF}"/>
              </a:ext>
            </a:extLst>
          </p:cNvPr>
          <p:cNvSpPr/>
          <p:nvPr/>
        </p:nvSpPr>
        <p:spPr>
          <a:xfrm>
            <a:off x="6249707" y="1225862"/>
            <a:ext cx="2368572" cy="14122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1D99DF-F772-47A7-BA19-ADB4468664D5}"/>
              </a:ext>
            </a:extLst>
          </p:cNvPr>
          <p:cNvSpPr/>
          <p:nvPr/>
        </p:nvSpPr>
        <p:spPr>
          <a:xfrm>
            <a:off x="9229143" y="1257045"/>
            <a:ext cx="2352916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1F1C68-0BB6-458A-A4B6-3AB27A6CC75F}"/>
              </a:ext>
            </a:extLst>
          </p:cNvPr>
          <p:cNvSpPr txBox="1"/>
          <p:nvPr/>
        </p:nvSpPr>
        <p:spPr>
          <a:xfrm>
            <a:off x="182895" y="1454943"/>
            <a:ext cx="2684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Context </a:t>
            </a:r>
          </a:p>
          <a:p>
            <a:pPr algn="ctr"/>
            <a:r>
              <a:rPr lang="en-US" sz="2800" dirty="0"/>
              <a:t>Writing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E67C95-35EF-49BC-A4BA-332C2745D4B4}"/>
              </a:ext>
            </a:extLst>
          </p:cNvPr>
          <p:cNvSpPr txBox="1"/>
          <p:nvPr/>
        </p:nvSpPr>
        <p:spPr>
          <a:xfrm>
            <a:off x="3253800" y="1422121"/>
            <a:ext cx="2543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Context </a:t>
            </a:r>
          </a:p>
          <a:p>
            <a:pPr algn="ctr"/>
            <a:r>
              <a:rPr lang="en-US" sz="2800" dirty="0"/>
              <a:t>Editing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346DA4-0B98-4BCF-9BE7-F46F4E18D347}"/>
              </a:ext>
            </a:extLst>
          </p:cNvPr>
          <p:cNvSpPr txBox="1"/>
          <p:nvPr/>
        </p:nvSpPr>
        <p:spPr>
          <a:xfrm>
            <a:off x="6162472" y="1237456"/>
            <a:ext cx="2543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Context </a:t>
            </a:r>
          </a:p>
          <a:p>
            <a:pPr algn="ctr"/>
            <a:r>
              <a:rPr lang="en-US" sz="2800" dirty="0"/>
              <a:t>Review</a:t>
            </a:r>
          </a:p>
          <a:p>
            <a:pPr algn="ctr"/>
            <a:r>
              <a:rPr lang="en-US" sz="2400" dirty="0"/>
              <a:t>(Content &amp; Bias)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298266-46E6-44B7-AC52-EF00C7E74E95}"/>
              </a:ext>
            </a:extLst>
          </p:cNvPr>
          <p:cNvSpPr txBox="1"/>
          <p:nvPr/>
        </p:nvSpPr>
        <p:spPr>
          <a:xfrm>
            <a:off x="9227118" y="1691456"/>
            <a:ext cx="240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Item Writing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D3DA9E-BBE2-47AC-82D7-CEDA94EC7527}"/>
              </a:ext>
            </a:extLst>
          </p:cNvPr>
          <p:cNvSpPr txBox="1"/>
          <p:nvPr/>
        </p:nvSpPr>
        <p:spPr>
          <a:xfrm>
            <a:off x="9158201" y="3385343"/>
            <a:ext cx="2543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Item Editing</a:t>
            </a:r>
          </a:p>
          <a:p>
            <a:pPr algn="ctr"/>
            <a:r>
              <a:rPr lang="en-US" sz="2800" dirty="0"/>
              <a:t>/ Graphics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7D7A77-1447-4A61-B933-F91043FABFD9}"/>
              </a:ext>
            </a:extLst>
          </p:cNvPr>
          <p:cNvSpPr txBox="1"/>
          <p:nvPr/>
        </p:nvSpPr>
        <p:spPr>
          <a:xfrm>
            <a:off x="6188066" y="3416121"/>
            <a:ext cx="25430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Item Review</a:t>
            </a:r>
          </a:p>
          <a:p>
            <a:pPr algn="ctr"/>
            <a:r>
              <a:rPr lang="en-US" sz="2400" dirty="0"/>
              <a:t>(Content &amp; Bias)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1FEE9E9-C431-417F-A610-D544A0D9E5A9}"/>
              </a:ext>
            </a:extLst>
          </p:cNvPr>
          <p:cNvSpPr/>
          <p:nvPr/>
        </p:nvSpPr>
        <p:spPr>
          <a:xfrm>
            <a:off x="2743201" y="1795133"/>
            <a:ext cx="590880" cy="4390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FB6B457-9BE5-4F2B-AAD5-3A0B1A99A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996" y="1805299"/>
            <a:ext cx="579170" cy="4755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5314DE-B968-41EC-8E40-C9438830E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500" y="1795673"/>
            <a:ext cx="615705" cy="47552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AB608A5-C942-40DC-95C6-1B594FF2A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50383" y="2675939"/>
            <a:ext cx="579170" cy="47552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49EE743-F3EC-4A89-9C1F-82D43C865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61370" y="4595154"/>
            <a:ext cx="579170" cy="4755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5A78747-116A-4D8E-A28F-9FFD0503C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050" y="5587045"/>
            <a:ext cx="615705" cy="4755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00A66A7-95E7-4CA1-A0F2-54303E7D2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186" y="5534359"/>
            <a:ext cx="615705" cy="47552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5346BC5-892E-4AB1-AC0E-E14063EFF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398" y="5533313"/>
            <a:ext cx="615705" cy="475529"/>
          </a:xfrm>
          <a:prstGeom prst="rect">
            <a:avLst/>
          </a:prstGeom>
        </p:spPr>
      </p:pic>
      <p:sp>
        <p:nvSpPr>
          <p:cNvPr id="36" name="Arrow: Right 35">
            <a:extLst>
              <a:ext uri="{FF2B5EF4-FFF2-40B4-BE49-F238E27FC236}">
                <a16:creationId xmlns:a16="http://schemas.microsoft.com/office/drawing/2014/main" id="{12A15C66-0973-460D-9BAB-04C8832BF2C8}"/>
              </a:ext>
            </a:extLst>
          </p:cNvPr>
          <p:cNvSpPr/>
          <p:nvPr/>
        </p:nvSpPr>
        <p:spPr>
          <a:xfrm rot="10800000">
            <a:off x="5665507" y="3614852"/>
            <a:ext cx="584972" cy="4390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D5B4199-916E-4C32-B752-5D11B3DC4737}"/>
              </a:ext>
            </a:extLst>
          </p:cNvPr>
          <p:cNvSpPr/>
          <p:nvPr/>
        </p:nvSpPr>
        <p:spPr>
          <a:xfrm rot="10800000">
            <a:off x="2734288" y="3662896"/>
            <a:ext cx="584972" cy="4390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664A913C-443F-4209-A717-A2FAD7A3F0EB}"/>
              </a:ext>
            </a:extLst>
          </p:cNvPr>
          <p:cNvSpPr/>
          <p:nvPr/>
        </p:nvSpPr>
        <p:spPr>
          <a:xfrm rot="10800000">
            <a:off x="8618521" y="3651303"/>
            <a:ext cx="584972" cy="4390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85B5DFD4-A103-4460-B987-2DCB35083A11}"/>
              </a:ext>
            </a:extLst>
          </p:cNvPr>
          <p:cNvSpPr/>
          <p:nvPr/>
        </p:nvSpPr>
        <p:spPr>
          <a:xfrm rot="2311435">
            <a:off x="8091540" y="1445486"/>
            <a:ext cx="1002887" cy="22540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6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2FECC-1B61-47D9-ADF5-0FAB95E4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9674"/>
            <a:ext cx="7729728" cy="911609"/>
          </a:xfrm>
        </p:spPr>
        <p:txBody>
          <a:bodyPr/>
          <a:lstStyle/>
          <a:p>
            <a:r>
              <a:rPr lang="en-US" dirty="0"/>
              <a:t>Item View – Content 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789B67-8B38-41B0-848B-B0AF4D097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860" y="1438951"/>
            <a:ext cx="5329905" cy="46508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9B9C27-B246-48C1-B927-BAB91B6DC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34" y="1438951"/>
            <a:ext cx="4946513" cy="511936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38856FD-8752-4CA0-A44C-EE868BE992FA}"/>
              </a:ext>
            </a:extLst>
          </p:cNvPr>
          <p:cNvCxnSpPr>
            <a:cxnSpLocks/>
          </p:cNvCxnSpPr>
          <p:nvPr/>
        </p:nvCxnSpPr>
        <p:spPr>
          <a:xfrm>
            <a:off x="5235039" y="3085874"/>
            <a:ext cx="1325124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DCB81E7-5677-4055-B663-32FC1EC6DCDB}"/>
              </a:ext>
            </a:extLst>
          </p:cNvPr>
          <p:cNvSpPr txBox="1"/>
          <p:nvPr/>
        </p:nvSpPr>
        <p:spPr>
          <a:xfrm>
            <a:off x="5235039" y="2426288"/>
            <a:ext cx="1721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CAC Comments</a:t>
            </a:r>
          </a:p>
        </p:txBody>
      </p:sp>
      <p:pic>
        <p:nvPicPr>
          <p:cNvPr id="8" name="Picture 7" descr="MDE Logo (4C).pdf">
            <a:extLst>
              <a:ext uri="{FF2B5EF4-FFF2-40B4-BE49-F238E27FC236}">
                <a16:creationId xmlns:a16="http://schemas.microsoft.com/office/drawing/2014/main" id="{D27C034E-39F4-4BF4-83D8-024EC4E162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22" y="6064476"/>
            <a:ext cx="1824243" cy="65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7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2FECC-1B61-47D9-ADF5-0FAB95E4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9674"/>
            <a:ext cx="7729728" cy="911609"/>
          </a:xfrm>
        </p:spPr>
        <p:txBody>
          <a:bodyPr/>
          <a:lstStyle/>
          <a:p>
            <a:r>
              <a:rPr lang="en-US" dirty="0"/>
              <a:t>Item View – Bias 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9B9C27-B246-48C1-B927-BAB91B6DC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27" y="1438952"/>
            <a:ext cx="4393019" cy="448321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38856FD-8752-4CA0-A44C-EE868BE992FA}"/>
              </a:ext>
            </a:extLst>
          </p:cNvPr>
          <p:cNvCxnSpPr>
            <a:cxnSpLocks/>
          </p:cNvCxnSpPr>
          <p:nvPr/>
        </p:nvCxnSpPr>
        <p:spPr>
          <a:xfrm>
            <a:off x="4714503" y="3139186"/>
            <a:ext cx="1484415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DCB81E7-5677-4055-B663-32FC1EC6DCDB}"/>
              </a:ext>
            </a:extLst>
          </p:cNvPr>
          <p:cNvSpPr txBox="1"/>
          <p:nvPr/>
        </p:nvSpPr>
        <p:spPr>
          <a:xfrm>
            <a:off x="4595750" y="2734021"/>
            <a:ext cx="1721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BSC Comments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083D8-12F0-457B-B07C-5C4F73F7E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787" y="1438952"/>
            <a:ext cx="5768978" cy="4222797"/>
          </a:xfrm>
          <a:prstGeom prst="rect">
            <a:avLst/>
          </a:prstGeom>
        </p:spPr>
      </p:pic>
      <p:pic>
        <p:nvPicPr>
          <p:cNvPr id="8" name="Picture 7" descr="MDE Logo (4C).pdf">
            <a:extLst>
              <a:ext uri="{FF2B5EF4-FFF2-40B4-BE49-F238E27FC236}">
                <a16:creationId xmlns:a16="http://schemas.microsoft.com/office/drawing/2014/main" id="{52293690-A4A5-4E34-B984-4DA3232F48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22" y="6064476"/>
            <a:ext cx="1824243" cy="65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2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2668C-EEEB-4A6E-8EEA-DCD472964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64048"/>
            <a:ext cx="7729728" cy="804731"/>
          </a:xfrm>
        </p:spPr>
        <p:txBody>
          <a:bodyPr/>
          <a:lstStyle/>
          <a:p>
            <a:r>
              <a:rPr lang="en-US" dirty="0"/>
              <a:t>Item Bank System – Accepted Item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5D212E-4379-4408-8D4A-D2206844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118" y="1110817"/>
            <a:ext cx="9287764" cy="5071881"/>
          </a:xfrm>
          <a:prstGeom prst="rect">
            <a:avLst/>
          </a:prstGeom>
        </p:spPr>
      </p:pic>
      <p:pic>
        <p:nvPicPr>
          <p:cNvPr id="5" name="Picture 4" descr="MDE Logo (4C).pdf">
            <a:extLst>
              <a:ext uri="{FF2B5EF4-FFF2-40B4-BE49-F238E27FC236}">
                <a16:creationId xmlns:a16="http://schemas.microsoft.com/office/drawing/2014/main" id="{8C50F6AB-2112-4B40-9B2A-848CC27F07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6182698"/>
            <a:ext cx="1496365" cy="5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5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2A2E-4F97-483E-A2D8-FA6346CBF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437" y="330189"/>
            <a:ext cx="11437033" cy="1736606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r>
              <a:rPr lang="en-US" sz="2700" dirty="0"/>
              <a:t>Office of Educational Assessment and Accountability </a:t>
            </a:r>
            <a:br>
              <a:rPr lang="en-US" sz="2700" dirty="0"/>
            </a:br>
            <a:r>
              <a:rPr lang="en-US" sz="2700" dirty="0"/>
              <a:t>(OEAA)</a:t>
            </a:r>
            <a:br>
              <a:rPr lang="en-US" sz="2700" dirty="0"/>
            </a:br>
            <a:r>
              <a:rPr lang="en-US" sz="2700" dirty="0"/>
              <a:t> </a:t>
            </a:r>
            <a:br>
              <a:rPr lang="en-US" dirty="0"/>
            </a:br>
            <a:r>
              <a:rPr lang="en-US" dirty="0"/>
              <a:t>Presenters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A829BD-42C7-4D5F-8DC2-7BB315E77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436" y="2409895"/>
            <a:ext cx="11437033" cy="3623839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en-US" sz="3200" dirty="0"/>
              <a:t>John Jaquith (Test Development Manager)</a:t>
            </a:r>
          </a:p>
          <a:p>
            <a:pPr>
              <a:spcAft>
                <a:spcPts val="2400"/>
              </a:spcAft>
            </a:pPr>
            <a:r>
              <a:rPr lang="en-US" sz="3200" dirty="0"/>
              <a:t>Susan Palmiter (Assessment Consultant: Social Studies)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44BE6-0583-4942-BDFD-F529146CC2E2}"/>
              </a:ext>
            </a:extLst>
          </p:cNvPr>
          <p:cNvSpPr/>
          <p:nvPr/>
        </p:nvSpPr>
        <p:spPr>
          <a:xfrm>
            <a:off x="10409129" y="6033734"/>
            <a:ext cx="1534340" cy="6204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DE Logo (4C).pdf">
            <a:extLst>
              <a:ext uri="{FF2B5EF4-FFF2-40B4-BE49-F238E27FC236}">
                <a16:creationId xmlns:a16="http://schemas.microsoft.com/office/drawing/2014/main" id="{BA6394E2-D62B-4405-A238-67892B066D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29" y="6033734"/>
            <a:ext cx="1534340" cy="5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44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AA86AB-B04A-42A7-901A-3C3545AE5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296" y="182463"/>
            <a:ext cx="7760881" cy="83522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D4F4E6-3349-421C-9B14-61477F0E76FB}"/>
              </a:ext>
            </a:extLst>
          </p:cNvPr>
          <p:cNvSpPr/>
          <p:nvPr/>
        </p:nvSpPr>
        <p:spPr>
          <a:xfrm>
            <a:off x="375891" y="1343506"/>
            <a:ext cx="2368571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ED27D1-B79A-4E63-ADC8-5B09D32F4BBA}"/>
              </a:ext>
            </a:extLst>
          </p:cNvPr>
          <p:cNvSpPr/>
          <p:nvPr/>
        </p:nvSpPr>
        <p:spPr>
          <a:xfrm>
            <a:off x="366671" y="3213811"/>
            <a:ext cx="2368571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2B9016-DF1B-4D35-9742-CE707912151C}"/>
              </a:ext>
            </a:extLst>
          </p:cNvPr>
          <p:cNvSpPr/>
          <p:nvPr/>
        </p:nvSpPr>
        <p:spPr>
          <a:xfrm>
            <a:off x="353249" y="5108466"/>
            <a:ext cx="2368572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0743BF-BB4F-447E-88D2-AD522D661B20}"/>
              </a:ext>
            </a:extLst>
          </p:cNvPr>
          <p:cNvSpPr/>
          <p:nvPr/>
        </p:nvSpPr>
        <p:spPr>
          <a:xfrm>
            <a:off x="3253800" y="5109474"/>
            <a:ext cx="2497883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E1EAAA-4012-4DD1-8205-8927B87AA928}"/>
              </a:ext>
            </a:extLst>
          </p:cNvPr>
          <p:cNvSpPr/>
          <p:nvPr/>
        </p:nvSpPr>
        <p:spPr>
          <a:xfrm>
            <a:off x="6260166" y="5122504"/>
            <a:ext cx="2497883" cy="13849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FB9850-06BC-4987-9283-2625BDF37F93}"/>
              </a:ext>
            </a:extLst>
          </p:cNvPr>
          <p:cNvSpPr/>
          <p:nvPr/>
        </p:nvSpPr>
        <p:spPr>
          <a:xfrm>
            <a:off x="9373755" y="5166544"/>
            <a:ext cx="2413219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A77D6C-5D5C-44FD-9C7F-58AA66BE1BC7}"/>
              </a:ext>
            </a:extLst>
          </p:cNvPr>
          <p:cNvSpPr/>
          <p:nvPr/>
        </p:nvSpPr>
        <p:spPr>
          <a:xfrm>
            <a:off x="3324103" y="3239691"/>
            <a:ext cx="2355253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7E9283-65AE-4B44-A3A7-2C218FC737BB}"/>
              </a:ext>
            </a:extLst>
          </p:cNvPr>
          <p:cNvSpPr/>
          <p:nvPr/>
        </p:nvSpPr>
        <p:spPr>
          <a:xfrm>
            <a:off x="6260167" y="3213811"/>
            <a:ext cx="2366334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763C85-D5BA-453B-8637-990549D5444D}"/>
              </a:ext>
            </a:extLst>
          </p:cNvPr>
          <p:cNvSpPr/>
          <p:nvPr/>
        </p:nvSpPr>
        <p:spPr>
          <a:xfrm>
            <a:off x="9223114" y="3220705"/>
            <a:ext cx="2413219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D7916C-02AB-49AB-826E-41A93EAE7C1F}"/>
              </a:ext>
            </a:extLst>
          </p:cNvPr>
          <p:cNvSpPr/>
          <p:nvPr/>
        </p:nvSpPr>
        <p:spPr>
          <a:xfrm>
            <a:off x="3328771" y="1321943"/>
            <a:ext cx="2368571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BB3B0F-58FD-4CFE-9CE2-17B1232FBCCF}"/>
              </a:ext>
            </a:extLst>
          </p:cNvPr>
          <p:cNvSpPr/>
          <p:nvPr/>
        </p:nvSpPr>
        <p:spPr>
          <a:xfrm>
            <a:off x="6249707" y="1225862"/>
            <a:ext cx="2368572" cy="14122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1D99DF-F772-47A7-BA19-ADB4468664D5}"/>
              </a:ext>
            </a:extLst>
          </p:cNvPr>
          <p:cNvSpPr/>
          <p:nvPr/>
        </p:nvSpPr>
        <p:spPr>
          <a:xfrm>
            <a:off x="9229143" y="1257045"/>
            <a:ext cx="2352916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1F1C68-0BB6-458A-A4B6-3AB27A6CC75F}"/>
              </a:ext>
            </a:extLst>
          </p:cNvPr>
          <p:cNvSpPr txBox="1"/>
          <p:nvPr/>
        </p:nvSpPr>
        <p:spPr>
          <a:xfrm>
            <a:off x="182895" y="1454943"/>
            <a:ext cx="2684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Context </a:t>
            </a:r>
          </a:p>
          <a:p>
            <a:pPr algn="ctr"/>
            <a:r>
              <a:rPr lang="en-US" sz="2800" dirty="0"/>
              <a:t>Writing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E67C95-35EF-49BC-A4BA-332C2745D4B4}"/>
              </a:ext>
            </a:extLst>
          </p:cNvPr>
          <p:cNvSpPr txBox="1"/>
          <p:nvPr/>
        </p:nvSpPr>
        <p:spPr>
          <a:xfrm>
            <a:off x="3253800" y="1422121"/>
            <a:ext cx="2543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Context </a:t>
            </a:r>
          </a:p>
          <a:p>
            <a:pPr algn="ctr"/>
            <a:r>
              <a:rPr lang="en-US" sz="2800" dirty="0"/>
              <a:t>Editing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346DA4-0B98-4BCF-9BE7-F46F4E18D347}"/>
              </a:ext>
            </a:extLst>
          </p:cNvPr>
          <p:cNvSpPr txBox="1"/>
          <p:nvPr/>
        </p:nvSpPr>
        <p:spPr>
          <a:xfrm>
            <a:off x="6162472" y="1237456"/>
            <a:ext cx="2543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Context </a:t>
            </a:r>
          </a:p>
          <a:p>
            <a:pPr algn="ctr"/>
            <a:r>
              <a:rPr lang="en-US" sz="2800" dirty="0"/>
              <a:t>Review</a:t>
            </a:r>
          </a:p>
          <a:p>
            <a:pPr algn="ctr"/>
            <a:r>
              <a:rPr lang="en-US" sz="2400" dirty="0"/>
              <a:t>(Content &amp; Bias)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298266-46E6-44B7-AC52-EF00C7E74E95}"/>
              </a:ext>
            </a:extLst>
          </p:cNvPr>
          <p:cNvSpPr txBox="1"/>
          <p:nvPr/>
        </p:nvSpPr>
        <p:spPr>
          <a:xfrm>
            <a:off x="9227118" y="1691456"/>
            <a:ext cx="240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Item Writing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D3DA9E-BBE2-47AC-82D7-CEDA94EC7527}"/>
              </a:ext>
            </a:extLst>
          </p:cNvPr>
          <p:cNvSpPr txBox="1"/>
          <p:nvPr/>
        </p:nvSpPr>
        <p:spPr>
          <a:xfrm>
            <a:off x="9158201" y="3385343"/>
            <a:ext cx="2543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Item Editing</a:t>
            </a:r>
          </a:p>
          <a:p>
            <a:pPr algn="ctr"/>
            <a:r>
              <a:rPr lang="en-US" sz="2800" dirty="0"/>
              <a:t>/ Graphics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6B63B9-E92F-47E3-B9D8-5EBFBCA671FC}"/>
              </a:ext>
            </a:extLst>
          </p:cNvPr>
          <p:cNvSpPr txBox="1"/>
          <p:nvPr/>
        </p:nvSpPr>
        <p:spPr>
          <a:xfrm>
            <a:off x="3282369" y="3393759"/>
            <a:ext cx="2368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FT Forms</a:t>
            </a:r>
          </a:p>
          <a:p>
            <a:pPr algn="ctr"/>
            <a:r>
              <a:rPr lang="en-US" sz="2800" dirty="0"/>
              <a:t>Construction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D3619D-C871-4785-8E16-C2796FD11E43}"/>
              </a:ext>
            </a:extLst>
          </p:cNvPr>
          <p:cNvSpPr txBox="1"/>
          <p:nvPr/>
        </p:nvSpPr>
        <p:spPr>
          <a:xfrm>
            <a:off x="272351" y="3614851"/>
            <a:ext cx="254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Field Testing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7D7A77-1447-4A61-B933-F91043FABFD9}"/>
              </a:ext>
            </a:extLst>
          </p:cNvPr>
          <p:cNvSpPr txBox="1"/>
          <p:nvPr/>
        </p:nvSpPr>
        <p:spPr>
          <a:xfrm>
            <a:off x="6188066" y="3416121"/>
            <a:ext cx="25430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Item Review</a:t>
            </a:r>
          </a:p>
          <a:p>
            <a:pPr algn="ctr"/>
            <a:r>
              <a:rPr lang="en-US" sz="2400" dirty="0"/>
              <a:t>(Content &amp; Bias)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1FEE9E9-C431-417F-A610-D544A0D9E5A9}"/>
              </a:ext>
            </a:extLst>
          </p:cNvPr>
          <p:cNvSpPr/>
          <p:nvPr/>
        </p:nvSpPr>
        <p:spPr>
          <a:xfrm>
            <a:off x="2743201" y="1795133"/>
            <a:ext cx="590880" cy="4390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FB6B457-9BE5-4F2B-AAD5-3A0B1A99A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996" y="1805299"/>
            <a:ext cx="579170" cy="4755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5314DE-B968-41EC-8E40-C9438830E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500" y="1795673"/>
            <a:ext cx="615705" cy="47552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AB608A5-C942-40DC-95C6-1B594FF2A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50383" y="2675939"/>
            <a:ext cx="579170" cy="47552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49EE743-F3EC-4A89-9C1F-82D43C865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61370" y="4595154"/>
            <a:ext cx="579170" cy="4755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5A78747-116A-4D8E-A28F-9FFD0503C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050" y="5587045"/>
            <a:ext cx="615705" cy="4755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00A66A7-95E7-4CA1-A0F2-54303E7D2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186" y="5534359"/>
            <a:ext cx="615705" cy="47552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5346BC5-892E-4AB1-AC0E-E14063EFF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398" y="5533313"/>
            <a:ext cx="615705" cy="475529"/>
          </a:xfrm>
          <a:prstGeom prst="rect">
            <a:avLst/>
          </a:prstGeom>
        </p:spPr>
      </p:pic>
      <p:sp>
        <p:nvSpPr>
          <p:cNvPr id="36" name="Arrow: Right 35">
            <a:extLst>
              <a:ext uri="{FF2B5EF4-FFF2-40B4-BE49-F238E27FC236}">
                <a16:creationId xmlns:a16="http://schemas.microsoft.com/office/drawing/2014/main" id="{12A15C66-0973-460D-9BAB-04C8832BF2C8}"/>
              </a:ext>
            </a:extLst>
          </p:cNvPr>
          <p:cNvSpPr/>
          <p:nvPr/>
        </p:nvSpPr>
        <p:spPr>
          <a:xfrm rot="10800000">
            <a:off x="5665507" y="3614852"/>
            <a:ext cx="584972" cy="4390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D5B4199-916E-4C32-B752-5D11B3DC4737}"/>
              </a:ext>
            </a:extLst>
          </p:cNvPr>
          <p:cNvSpPr/>
          <p:nvPr/>
        </p:nvSpPr>
        <p:spPr>
          <a:xfrm rot="10800000">
            <a:off x="2734288" y="3662896"/>
            <a:ext cx="584972" cy="4390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664A913C-443F-4209-A717-A2FAD7A3F0EB}"/>
              </a:ext>
            </a:extLst>
          </p:cNvPr>
          <p:cNvSpPr/>
          <p:nvPr/>
        </p:nvSpPr>
        <p:spPr>
          <a:xfrm rot="10800000">
            <a:off x="8618521" y="3651303"/>
            <a:ext cx="584972" cy="4390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85B5DFD4-A103-4460-B987-2DCB35083A11}"/>
              </a:ext>
            </a:extLst>
          </p:cNvPr>
          <p:cNvSpPr/>
          <p:nvPr/>
        </p:nvSpPr>
        <p:spPr>
          <a:xfrm rot="20271102">
            <a:off x="198266" y="1851442"/>
            <a:ext cx="793474" cy="18728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AA86AB-B04A-42A7-901A-3C3545AE5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296" y="182463"/>
            <a:ext cx="7760881" cy="83522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D4F4E6-3349-421C-9B14-61477F0E76FB}"/>
              </a:ext>
            </a:extLst>
          </p:cNvPr>
          <p:cNvSpPr/>
          <p:nvPr/>
        </p:nvSpPr>
        <p:spPr>
          <a:xfrm>
            <a:off x="375891" y="1343506"/>
            <a:ext cx="2368571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ED27D1-B79A-4E63-ADC8-5B09D32F4BBA}"/>
              </a:ext>
            </a:extLst>
          </p:cNvPr>
          <p:cNvSpPr/>
          <p:nvPr/>
        </p:nvSpPr>
        <p:spPr>
          <a:xfrm>
            <a:off x="366671" y="3213811"/>
            <a:ext cx="2368571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2B9016-DF1B-4D35-9742-CE707912151C}"/>
              </a:ext>
            </a:extLst>
          </p:cNvPr>
          <p:cNvSpPr/>
          <p:nvPr/>
        </p:nvSpPr>
        <p:spPr>
          <a:xfrm>
            <a:off x="353249" y="5108466"/>
            <a:ext cx="2368572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0743BF-BB4F-447E-88D2-AD522D661B20}"/>
              </a:ext>
            </a:extLst>
          </p:cNvPr>
          <p:cNvSpPr/>
          <p:nvPr/>
        </p:nvSpPr>
        <p:spPr>
          <a:xfrm>
            <a:off x="3253800" y="5109474"/>
            <a:ext cx="2497883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E1EAAA-4012-4DD1-8205-8927B87AA928}"/>
              </a:ext>
            </a:extLst>
          </p:cNvPr>
          <p:cNvSpPr/>
          <p:nvPr/>
        </p:nvSpPr>
        <p:spPr>
          <a:xfrm>
            <a:off x="6260166" y="5122504"/>
            <a:ext cx="2497883" cy="13849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FB9850-06BC-4987-9283-2625BDF37F93}"/>
              </a:ext>
            </a:extLst>
          </p:cNvPr>
          <p:cNvSpPr/>
          <p:nvPr/>
        </p:nvSpPr>
        <p:spPr>
          <a:xfrm>
            <a:off x="9331732" y="5108466"/>
            <a:ext cx="2413219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A77D6C-5D5C-44FD-9C7F-58AA66BE1BC7}"/>
              </a:ext>
            </a:extLst>
          </p:cNvPr>
          <p:cNvSpPr/>
          <p:nvPr/>
        </p:nvSpPr>
        <p:spPr>
          <a:xfrm>
            <a:off x="3324103" y="3239691"/>
            <a:ext cx="2355253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7E9283-65AE-4B44-A3A7-2C218FC737BB}"/>
              </a:ext>
            </a:extLst>
          </p:cNvPr>
          <p:cNvSpPr/>
          <p:nvPr/>
        </p:nvSpPr>
        <p:spPr>
          <a:xfrm>
            <a:off x="6260167" y="3213811"/>
            <a:ext cx="2366334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763C85-D5BA-453B-8637-990549D5444D}"/>
              </a:ext>
            </a:extLst>
          </p:cNvPr>
          <p:cNvSpPr/>
          <p:nvPr/>
        </p:nvSpPr>
        <p:spPr>
          <a:xfrm>
            <a:off x="9223114" y="3220705"/>
            <a:ext cx="2413219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D7916C-02AB-49AB-826E-41A93EAE7C1F}"/>
              </a:ext>
            </a:extLst>
          </p:cNvPr>
          <p:cNvSpPr/>
          <p:nvPr/>
        </p:nvSpPr>
        <p:spPr>
          <a:xfrm>
            <a:off x="3328771" y="1321943"/>
            <a:ext cx="2368571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BB3B0F-58FD-4CFE-9CE2-17B1232FBCCF}"/>
              </a:ext>
            </a:extLst>
          </p:cNvPr>
          <p:cNvSpPr/>
          <p:nvPr/>
        </p:nvSpPr>
        <p:spPr>
          <a:xfrm>
            <a:off x="6249707" y="1225862"/>
            <a:ext cx="2368572" cy="14122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1D99DF-F772-47A7-BA19-ADB4468664D5}"/>
              </a:ext>
            </a:extLst>
          </p:cNvPr>
          <p:cNvSpPr/>
          <p:nvPr/>
        </p:nvSpPr>
        <p:spPr>
          <a:xfrm>
            <a:off x="9229143" y="1257045"/>
            <a:ext cx="2352916" cy="13499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1F1C68-0BB6-458A-A4B6-3AB27A6CC75F}"/>
              </a:ext>
            </a:extLst>
          </p:cNvPr>
          <p:cNvSpPr txBox="1"/>
          <p:nvPr/>
        </p:nvSpPr>
        <p:spPr>
          <a:xfrm>
            <a:off x="182895" y="1454943"/>
            <a:ext cx="2684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Context </a:t>
            </a:r>
          </a:p>
          <a:p>
            <a:pPr algn="ctr"/>
            <a:r>
              <a:rPr lang="en-US" sz="2800" dirty="0"/>
              <a:t>Writing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E67C95-35EF-49BC-A4BA-332C2745D4B4}"/>
              </a:ext>
            </a:extLst>
          </p:cNvPr>
          <p:cNvSpPr txBox="1"/>
          <p:nvPr/>
        </p:nvSpPr>
        <p:spPr>
          <a:xfrm>
            <a:off x="3253800" y="1422121"/>
            <a:ext cx="2543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Context </a:t>
            </a:r>
          </a:p>
          <a:p>
            <a:pPr algn="ctr"/>
            <a:r>
              <a:rPr lang="en-US" sz="2800" dirty="0"/>
              <a:t>Editing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346DA4-0B98-4BCF-9BE7-F46F4E18D347}"/>
              </a:ext>
            </a:extLst>
          </p:cNvPr>
          <p:cNvSpPr txBox="1"/>
          <p:nvPr/>
        </p:nvSpPr>
        <p:spPr>
          <a:xfrm>
            <a:off x="6162472" y="1237456"/>
            <a:ext cx="2543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Context </a:t>
            </a:r>
          </a:p>
          <a:p>
            <a:pPr algn="ctr"/>
            <a:r>
              <a:rPr lang="en-US" sz="2800" dirty="0"/>
              <a:t>Review</a:t>
            </a:r>
          </a:p>
          <a:p>
            <a:pPr algn="ctr"/>
            <a:r>
              <a:rPr lang="en-US" sz="2400" dirty="0"/>
              <a:t>(Content &amp; Bias)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298266-46E6-44B7-AC52-EF00C7E74E95}"/>
              </a:ext>
            </a:extLst>
          </p:cNvPr>
          <p:cNvSpPr txBox="1"/>
          <p:nvPr/>
        </p:nvSpPr>
        <p:spPr>
          <a:xfrm>
            <a:off x="9227118" y="1691456"/>
            <a:ext cx="240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Item Writing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D3DA9E-BBE2-47AC-82D7-CEDA94EC7527}"/>
              </a:ext>
            </a:extLst>
          </p:cNvPr>
          <p:cNvSpPr txBox="1"/>
          <p:nvPr/>
        </p:nvSpPr>
        <p:spPr>
          <a:xfrm>
            <a:off x="9158201" y="3385343"/>
            <a:ext cx="2543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Item Editing</a:t>
            </a:r>
          </a:p>
          <a:p>
            <a:pPr algn="ctr"/>
            <a:r>
              <a:rPr lang="en-US" sz="2800" dirty="0"/>
              <a:t>/ Graphics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1BEA69-6FCE-4394-8E7E-3975B0D9605D}"/>
              </a:ext>
            </a:extLst>
          </p:cNvPr>
          <p:cNvSpPr txBox="1"/>
          <p:nvPr/>
        </p:nvSpPr>
        <p:spPr>
          <a:xfrm>
            <a:off x="314579" y="5337947"/>
            <a:ext cx="2543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Rangefinding</a:t>
            </a:r>
            <a:endParaRPr lang="en-US" sz="2800" dirty="0"/>
          </a:p>
          <a:p>
            <a:pPr algn="ctr"/>
            <a:r>
              <a:rPr lang="en-US" sz="2800" dirty="0"/>
              <a:t>For CR Items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6B63B9-E92F-47E3-B9D8-5EBFBCA671FC}"/>
              </a:ext>
            </a:extLst>
          </p:cNvPr>
          <p:cNvSpPr txBox="1"/>
          <p:nvPr/>
        </p:nvSpPr>
        <p:spPr>
          <a:xfrm>
            <a:off x="3282369" y="3393759"/>
            <a:ext cx="2368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FT Forms</a:t>
            </a:r>
          </a:p>
          <a:p>
            <a:pPr algn="ctr"/>
            <a:r>
              <a:rPr lang="en-US" sz="2800" dirty="0"/>
              <a:t>Construction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D3619D-C871-4785-8E16-C2796FD11E43}"/>
              </a:ext>
            </a:extLst>
          </p:cNvPr>
          <p:cNvSpPr txBox="1"/>
          <p:nvPr/>
        </p:nvSpPr>
        <p:spPr>
          <a:xfrm>
            <a:off x="272351" y="3614851"/>
            <a:ext cx="254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Field Testing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7D7A77-1447-4A61-B933-F91043FABFD9}"/>
              </a:ext>
            </a:extLst>
          </p:cNvPr>
          <p:cNvSpPr txBox="1"/>
          <p:nvPr/>
        </p:nvSpPr>
        <p:spPr>
          <a:xfrm>
            <a:off x="6188066" y="3416121"/>
            <a:ext cx="25430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Item Review</a:t>
            </a:r>
          </a:p>
          <a:p>
            <a:pPr algn="ctr"/>
            <a:r>
              <a:rPr lang="en-US" sz="2400" dirty="0"/>
              <a:t>(Content &amp; Bias)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A52C6-6DBA-421C-A979-F592D441A840}"/>
              </a:ext>
            </a:extLst>
          </p:cNvPr>
          <p:cNvSpPr txBox="1"/>
          <p:nvPr/>
        </p:nvSpPr>
        <p:spPr>
          <a:xfrm>
            <a:off x="6457675" y="5521808"/>
            <a:ext cx="2092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Data Review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37C765-CF00-4D1F-8C86-59B3C3CAB5E3}"/>
              </a:ext>
            </a:extLst>
          </p:cNvPr>
          <p:cNvSpPr txBox="1"/>
          <p:nvPr/>
        </p:nvSpPr>
        <p:spPr>
          <a:xfrm>
            <a:off x="3677917" y="5509467"/>
            <a:ext cx="1577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Scoring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77C2A4-1CF9-40D6-BA2E-A6C0C630189E}"/>
              </a:ext>
            </a:extLst>
          </p:cNvPr>
          <p:cNvSpPr txBox="1"/>
          <p:nvPr/>
        </p:nvSpPr>
        <p:spPr>
          <a:xfrm>
            <a:off x="9173628" y="5090920"/>
            <a:ext cx="25430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Pool of Operational Items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1FEE9E9-C431-417F-A610-D544A0D9E5A9}"/>
              </a:ext>
            </a:extLst>
          </p:cNvPr>
          <p:cNvSpPr/>
          <p:nvPr/>
        </p:nvSpPr>
        <p:spPr>
          <a:xfrm>
            <a:off x="2743201" y="1795133"/>
            <a:ext cx="590880" cy="4390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FB6B457-9BE5-4F2B-AAD5-3A0B1A99A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996" y="1805299"/>
            <a:ext cx="579170" cy="4755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5314DE-B968-41EC-8E40-C9438830E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500" y="1795673"/>
            <a:ext cx="615705" cy="47552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AB608A5-C942-40DC-95C6-1B594FF2A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50383" y="2675939"/>
            <a:ext cx="579170" cy="47552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49EE743-F3EC-4A89-9C1F-82D43C865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61370" y="4595154"/>
            <a:ext cx="579170" cy="4755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5A78747-116A-4D8E-A28F-9FFD0503C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050" y="5587045"/>
            <a:ext cx="615705" cy="4755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00A66A7-95E7-4CA1-A0F2-54303E7D2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186" y="5534359"/>
            <a:ext cx="615705" cy="47552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5346BC5-892E-4AB1-AC0E-E14063EFF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398" y="5533313"/>
            <a:ext cx="615705" cy="475529"/>
          </a:xfrm>
          <a:prstGeom prst="rect">
            <a:avLst/>
          </a:prstGeom>
        </p:spPr>
      </p:pic>
      <p:sp>
        <p:nvSpPr>
          <p:cNvPr id="36" name="Arrow: Right 35">
            <a:extLst>
              <a:ext uri="{FF2B5EF4-FFF2-40B4-BE49-F238E27FC236}">
                <a16:creationId xmlns:a16="http://schemas.microsoft.com/office/drawing/2014/main" id="{12A15C66-0973-460D-9BAB-04C8832BF2C8}"/>
              </a:ext>
            </a:extLst>
          </p:cNvPr>
          <p:cNvSpPr/>
          <p:nvPr/>
        </p:nvSpPr>
        <p:spPr>
          <a:xfrm rot="10800000">
            <a:off x="5665507" y="3614852"/>
            <a:ext cx="584972" cy="4390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D5B4199-916E-4C32-B752-5D11B3DC4737}"/>
              </a:ext>
            </a:extLst>
          </p:cNvPr>
          <p:cNvSpPr/>
          <p:nvPr/>
        </p:nvSpPr>
        <p:spPr>
          <a:xfrm rot="10800000">
            <a:off x="2734288" y="3662896"/>
            <a:ext cx="584972" cy="4390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664A913C-443F-4209-A717-A2FAD7A3F0EB}"/>
              </a:ext>
            </a:extLst>
          </p:cNvPr>
          <p:cNvSpPr/>
          <p:nvPr/>
        </p:nvSpPr>
        <p:spPr>
          <a:xfrm rot="10800000">
            <a:off x="8618521" y="3651303"/>
            <a:ext cx="584972" cy="4390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85B5DFD4-A103-4460-B987-2DCB35083A11}"/>
              </a:ext>
            </a:extLst>
          </p:cNvPr>
          <p:cNvSpPr/>
          <p:nvPr/>
        </p:nvSpPr>
        <p:spPr>
          <a:xfrm rot="19037760">
            <a:off x="5573248" y="3802171"/>
            <a:ext cx="1141147" cy="18728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6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7" grpId="0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2FECC-1B61-47D9-ADF5-0FAB95E4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9674"/>
            <a:ext cx="7729728" cy="911609"/>
          </a:xfrm>
        </p:spPr>
        <p:txBody>
          <a:bodyPr/>
          <a:lstStyle/>
          <a:p>
            <a:r>
              <a:rPr lang="en-US" dirty="0" err="1"/>
              <a:t>IteM</a:t>
            </a:r>
            <a:r>
              <a:rPr lang="en-US" dirty="0"/>
              <a:t> </a:t>
            </a:r>
            <a:r>
              <a:rPr lang="en-US" dirty="0" err="1"/>
              <a:t>DaTA</a:t>
            </a:r>
            <a:r>
              <a:rPr lang="en-US" dirty="0"/>
              <a:t> Review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38856FD-8752-4CA0-A44C-EE868BE992FA}"/>
              </a:ext>
            </a:extLst>
          </p:cNvPr>
          <p:cNvCxnSpPr>
            <a:cxnSpLocks/>
          </p:cNvCxnSpPr>
          <p:nvPr/>
        </p:nvCxnSpPr>
        <p:spPr>
          <a:xfrm>
            <a:off x="4714504" y="3298322"/>
            <a:ext cx="2099655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DCB81E7-5677-4055-B663-32FC1EC6DCDB}"/>
              </a:ext>
            </a:extLst>
          </p:cNvPr>
          <p:cNvSpPr txBox="1"/>
          <p:nvPr/>
        </p:nvSpPr>
        <p:spPr>
          <a:xfrm>
            <a:off x="4839193" y="2505670"/>
            <a:ext cx="2719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Committee Comments</a:t>
            </a:r>
          </a:p>
          <a:p>
            <a:endParaRPr lang="en-US" dirty="0"/>
          </a:p>
        </p:txBody>
      </p:sp>
      <p:pic>
        <p:nvPicPr>
          <p:cNvPr id="8" name="Picture 7" descr="MDE Logo (4C).pdf">
            <a:extLst>
              <a:ext uri="{FF2B5EF4-FFF2-40B4-BE49-F238E27FC236}">
                <a16:creationId xmlns:a16="http://schemas.microsoft.com/office/drawing/2014/main" id="{52293690-A4A5-4E34-B984-4DA3232F48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22" y="6064476"/>
            <a:ext cx="1824243" cy="6577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C47D5C-50B6-4399-A70A-D04B085640BD}"/>
              </a:ext>
            </a:extLst>
          </p:cNvPr>
          <p:cNvSpPr/>
          <p:nvPr/>
        </p:nvSpPr>
        <p:spPr>
          <a:xfrm>
            <a:off x="726510" y="2106459"/>
            <a:ext cx="3670126" cy="37306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Item </a:t>
            </a:r>
          </a:p>
          <a:p>
            <a:pPr algn="ctr"/>
            <a:r>
              <a:rPr lang="en-US" sz="2800" dirty="0"/>
              <a:t>with </a:t>
            </a:r>
          </a:p>
          <a:p>
            <a:pPr algn="ctr"/>
            <a:r>
              <a:rPr lang="en-US" sz="2800" dirty="0"/>
              <a:t>Statistics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E5C0B7-D548-4666-B791-8705518A8BCB}"/>
              </a:ext>
            </a:extLst>
          </p:cNvPr>
          <p:cNvSpPr/>
          <p:nvPr/>
        </p:nvSpPr>
        <p:spPr>
          <a:xfrm>
            <a:off x="7217080" y="2106459"/>
            <a:ext cx="3670126" cy="37306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Committee Comments</a:t>
            </a:r>
          </a:p>
          <a:p>
            <a:pPr algn="ctr"/>
            <a:r>
              <a:rPr lang="en-US" sz="2800" dirty="0"/>
              <a:t>On Statistics</a:t>
            </a:r>
          </a:p>
        </p:txBody>
      </p:sp>
    </p:spTree>
    <p:extLst>
      <p:ext uri="{BB962C8B-B14F-4D97-AF65-F5344CB8AC3E}">
        <p14:creationId xmlns:p14="http://schemas.microsoft.com/office/powerpoint/2010/main" val="2725668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DE Logo (4C).pdf">
            <a:extLst>
              <a:ext uri="{FF2B5EF4-FFF2-40B4-BE49-F238E27FC236}">
                <a16:creationId xmlns:a16="http://schemas.microsoft.com/office/drawing/2014/main" id="{F8A20B7F-1026-49FE-9C19-A12A5AD070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40" y="640078"/>
            <a:ext cx="8263520" cy="3301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978D39-806F-48E7-B245-77C26C90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>
                <a:solidFill>
                  <a:srgbClr val="262626"/>
                </a:solidFill>
              </a:rPr>
              <a:t>Committee Reviews</a:t>
            </a:r>
          </a:p>
        </p:txBody>
      </p:sp>
    </p:spTree>
    <p:extLst>
      <p:ext uri="{BB962C8B-B14F-4D97-AF65-F5344CB8AC3E}">
        <p14:creationId xmlns:p14="http://schemas.microsoft.com/office/powerpoint/2010/main" val="147285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B5C404-94EA-4774-8DA8-7D9558724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676" y="1563035"/>
            <a:ext cx="4270248" cy="704087"/>
          </a:xfrm>
        </p:spPr>
        <p:txBody>
          <a:bodyPr>
            <a:normAutofit/>
          </a:bodyPr>
          <a:lstStyle/>
          <a:p>
            <a:r>
              <a:rPr lang="en-US" sz="2400" dirty="0"/>
              <a:t>Example 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A0DC61-D39A-4BB0-A6FF-0B1FD13AD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8592" y="1594153"/>
            <a:ext cx="4270248" cy="704087"/>
          </a:xfrm>
        </p:spPr>
        <p:txBody>
          <a:bodyPr>
            <a:normAutofit/>
          </a:bodyPr>
          <a:lstStyle/>
          <a:p>
            <a:r>
              <a:rPr lang="en-US" sz="2400" dirty="0"/>
              <a:t>Example B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2B6346-C4F0-4DB9-B91B-EA84757E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452" y="157170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The Committee Review Game: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Poor Example </a:t>
            </a:r>
            <a:r>
              <a:rPr lang="en-US" dirty="0"/>
              <a:t>vs. </a:t>
            </a:r>
            <a:r>
              <a:rPr lang="en-US" dirty="0">
                <a:solidFill>
                  <a:srgbClr val="00B050"/>
                </a:solidFill>
              </a:rPr>
              <a:t>Revised Example</a:t>
            </a:r>
          </a:p>
        </p:txBody>
      </p:sp>
      <p:pic>
        <p:nvPicPr>
          <p:cNvPr id="9" name="Picture 8" descr="MDE Logo (4C).pdf">
            <a:extLst>
              <a:ext uri="{FF2B5EF4-FFF2-40B4-BE49-F238E27FC236}">
                <a16:creationId xmlns:a16="http://schemas.microsoft.com/office/drawing/2014/main" id="{F4A1EF83-3027-4911-8D30-AE8AEB4497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514" y="6270357"/>
            <a:ext cx="1253251" cy="4518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CC1C37-ED6B-49FE-A51E-B2E86D439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511" y="2570883"/>
            <a:ext cx="4436577" cy="35991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34EF08-5ACA-48B1-9E5F-C4FBF2315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9906" y="2570883"/>
            <a:ext cx="4647619" cy="369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21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B5C404-94EA-4774-8DA8-7D9558724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676" y="1563035"/>
            <a:ext cx="4270248" cy="704087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Poor 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A0DC61-D39A-4BB0-A6FF-0B1FD13AD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8592" y="1594153"/>
            <a:ext cx="4270248" cy="704087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00B050"/>
                </a:solidFill>
              </a:rPr>
              <a:t>Revised Example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2B6346-C4F0-4DB9-B91B-EA84757E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452" y="157170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The Committee Review Game: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Poor Example vs. Revised Example</a:t>
            </a:r>
          </a:p>
        </p:txBody>
      </p:sp>
      <p:pic>
        <p:nvPicPr>
          <p:cNvPr id="9" name="Picture 8" descr="MDE Logo (4C).pdf">
            <a:extLst>
              <a:ext uri="{FF2B5EF4-FFF2-40B4-BE49-F238E27FC236}">
                <a16:creationId xmlns:a16="http://schemas.microsoft.com/office/drawing/2014/main" id="{A4CAE9D7-A9D9-4547-B49A-62FB490BF4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514" y="6270357"/>
            <a:ext cx="1253251" cy="4518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A45B65-05CF-4528-98F1-62E2B55A0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511" y="2671246"/>
            <a:ext cx="4436577" cy="35991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F4E7D1-7FA0-430B-B43A-CCDD3586A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9906" y="2621064"/>
            <a:ext cx="4647619" cy="369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63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B5C404-94EA-4774-8DA8-7D9558724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676" y="1563035"/>
            <a:ext cx="4270248" cy="704087"/>
          </a:xfrm>
        </p:spPr>
        <p:txBody>
          <a:bodyPr>
            <a:normAutofit/>
          </a:bodyPr>
          <a:lstStyle/>
          <a:p>
            <a:r>
              <a:rPr lang="en-US" sz="2400" dirty="0"/>
              <a:t>Example 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A0DC61-D39A-4BB0-A6FF-0B1FD13AD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8592" y="1535265"/>
            <a:ext cx="4270248" cy="704087"/>
          </a:xfrm>
        </p:spPr>
        <p:txBody>
          <a:bodyPr>
            <a:normAutofit/>
          </a:bodyPr>
          <a:lstStyle/>
          <a:p>
            <a:r>
              <a:rPr lang="en-US" sz="2400" dirty="0"/>
              <a:t>Example B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2B6346-C4F0-4DB9-B91B-EA84757E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452" y="157170"/>
            <a:ext cx="7729728" cy="1188720"/>
          </a:xfrm>
        </p:spPr>
        <p:txBody>
          <a:bodyPr/>
          <a:lstStyle/>
          <a:p>
            <a:r>
              <a:rPr lang="en-US" dirty="0"/>
              <a:t>The Committee Review Game: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Poor Example vs. Revised Example</a:t>
            </a:r>
          </a:p>
        </p:txBody>
      </p:sp>
      <p:pic>
        <p:nvPicPr>
          <p:cNvPr id="7" name="Picture 6" descr="MDE Logo (4C).pdf">
            <a:extLst>
              <a:ext uri="{FF2B5EF4-FFF2-40B4-BE49-F238E27FC236}">
                <a16:creationId xmlns:a16="http://schemas.microsoft.com/office/drawing/2014/main" id="{8CF2D455-CB0E-4F5E-BB16-0284B071D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514" y="6270357"/>
            <a:ext cx="1253251" cy="4518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38CAE4-6BEF-49A4-9F14-DB7D3A132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165" y="2239352"/>
            <a:ext cx="4571429" cy="39523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A54CBA-9E15-4EE8-AA04-F2A1BF166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078" y="2239352"/>
            <a:ext cx="4466667" cy="3952381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7149380-DBB4-404C-9D3D-B5DB8F25AAF9}"/>
              </a:ext>
            </a:extLst>
          </p:cNvPr>
          <p:cNvSpPr txBox="1">
            <a:spLocks/>
          </p:cNvSpPr>
          <p:nvPr/>
        </p:nvSpPr>
        <p:spPr>
          <a:xfrm>
            <a:off x="6822078" y="1222534"/>
            <a:ext cx="4270248" cy="704087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>
                <a:solidFill>
                  <a:srgbClr val="FF0000"/>
                </a:solidFill>
              </a:rPr>
              <a:t>Poor Example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EC7F444-EE25-443D-B26D-D304A934B848}"/>
              </a:ext>
            </a:extLst>
          </p:cNvPr>
          <p:cNvSpPr txBox="1">
            <a:spLocks/>
          </p:cNvSpPr>
          <p:nvPr/>
        </p:nvSpPr>
        <p:spPr>
          <a:xfrm>
            <a:off x="1223161" y="1183221"/>
            <a:ext cx="4270248" cy="704087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>
                <a:solidFill>
                  <a:srgbClr val="00B050"/>
                </a:solidFill>
              </a:rPr>
              <a:t>Revised Example</a:t>
            </a:r>
          </a:p>
        </p:txBody>
      </p:sp>
    </p:spTree>
    <p:extLst>
      <p:ext uri="{BB962C8B-B14F-4D97-AF65-F5344CB8AC3E}">
        <p14:creationId xmlns:p14="http://schemas.microsoft.com/office/powerpoint/2010/main" val="151522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A0DC61-D39A-4BB0-A6FF-0B1FD13AD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61768" y="1741859"/>
            <a:ext cx="4760213" cy="14224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2B6346-C4F0-4DB9-B91B-EA84757E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35" y="157170"/>
            <a:ext cx="11834930" cy="839118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Committee Review Game: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Match the Standard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5CF0A89-D41B-4AD9-A745-4BEB879F3C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9588" y="1323810"/>
            <a:ext cx="6460314" cy="510238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991AB6-1654-4686-9445-4C24B4B38BE4}"/>
              </a:ext>
            </a:extLst>
          </p:cNvPr>
          <p:cNvSpPr/>
          <p:nvPr/>
        </p:nvSpPr>
        <p:spPr>
          <a:xfrm>
            <a:off x="6838939" y="4482458"/>
            <a:ext cx="5162066" cy="198361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5U3.1.06  Identify the role that key individuals played in leading the colonists to revolution, including George Washington, Thomas Jefferson, Benjamin Franklin, Patrick Henry, Samuel Adams, John Adams, and Thomas Paine.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FF136B-9EAB-4EA5-A308-A85450FD307A}"/>
              </a:ext>
            </a:extLst>
          </p:cNvPr>
          <p:cNvSpPr/>
          <p:nvPr/>
        </p:nvSpPr>
        <p:spPr>
          <a:xfrm>
            <a:off x="6838939" y="1252778"/>
            <a:ext cx="5183042" cy="12975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 4G2.0.01  Describe ways in which the United States can be divided into different regions (e.g., political regions, economic regions, landform regions, vegetation regions).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F96A90-F8E3-4295-9358-BF03FAF5E235}"/>
              </a:ext>
            </a:extLst>
          </p:cNvPr>
          <p:cNvSpPr/>
          <p:nvPr/>
        </p:nvSpPr>
        <p:spPr>
          <a:xfrm>
            <a:off x="6838939" y="2867618"/>
            <a:ext cx="5183042" cy="129759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 5U3.1.02  Describe the causes and effects of events such as the Stamp Act, Boston Tea Party, the Intolerable Acts, and the Boston Massacre.</a:t>
            </a:r>
          </a:p>
        </p:txBody>
      </p:sp>
      <p:pic>
        <p:nvPicPr>
          <p:cNvPr id="10" name="Picture 9" descr="MDE Logo (4C).pdf">
            <a:extLst>
              <a:ext uri="{FF2B5EF4-FFF2-40B4-BE49-F238E27FC236}">
                <a16:creationId xmlns:a16="http://schemas.microsoft.com/office/drawing/2014/main" id="{DB1B894D-0764-415D-A9DF-1FEA8598AA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315" y="5826089"/>
            <a:ext cx="1253251" cy="4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6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2B6346-C4F0-4DB9-B91B-EA84757E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03" y="157170"/>
            <a:ext cx="11674257" cy="832386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Committee Review Game: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Match the Standard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1A2207-9A01-4D13-98AF-9257D34E3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031" y="1089766"/>
            <a:ext cx="10153403" cy="561106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E8ACEC8-9673-4CBC-851E-E84FE073FA42}"/>
              </a:ext>
            </a:extLst>
          </p:cNvPr>
          <p:cNvSpPr/>
          <p:nvPr/>
        </p:nvSpPr>
        <p:spPr>
          <a:xfrm>
            <a:off x="6165130" y="1150069"/>
            <a:ext cx="5128304" cy="20621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0000"/>
                </a:solidFill>
              </a:rPr>
              <a:t>Answer: </a:t>
            </a:r>
            <a:r>
              <a:rPr lang="en-US" sz="2000" b="1" dirty="0">
                <a:solidFill>
                  <a:schemeClr val="bg1"/>
                </a:solidFill>
              </a:rPr>
              <a:t>5U3.1.06</a:t>
            </a:r>
            <a:r>
              <a:rPr lang="en-US" sz="2000" dirty="0"/>
              <a:t>  Identify the role that key individuals played in leading the colonists to revolution, including George Washington, Thomas Jefferson, Benjamin Franklin, Patrick Henry, Samuel Adams, John Adams, and Thomas Paine.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D03D7D-53EC-4027-A2ED-FBD7B95D475F}"/>
              </a:ext>
            </a:extLst>
          </p:cNvPr>
          <p:cNvSpPr txBox="1"/>
          <p:nvPr/>
        </p:nvSpPr>
        <p:spPr>
          <a:xfrm>
            <a:off x="2664177" y="3984978"/>
            <a:ext cx="3951111" cy="8549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 descr="C:\Users\Jaquithj\AppData\Local\Temp\3\SNAGHTML4602080.PNG">
            <a:extLst>
              <a:ext uri="{FF2B5EF4-FFF2-40B4-BE49-F238E27FC236}">
                <a16:creationId xmlns:a16="http://schemas.microsoft.com/office/drawing/2014/main" id="{7BEA995F-153E-4309-8837-BB738743D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3091">
            <a:off x="3363386" y="4248803"/>
            <a:ext cx="2740624" cy="11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543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A0DC61-D39A-4BB0-A6FF-0B1FD13AD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2B6346-C4F0-4DB9-B91B-EA84757E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19589"/>
            <a:ext cx="10515600" cy="988001"/>
          </a:xfrm>
        </p:spPr>
        <p:txBody>
          <a:bodyPr>
            <a:noAutofit/>
          </a:bodyPr>
          <a:lstStyle/>
          <a:p>
            <a:r>
              <a:rPr lang="en-US" dirty="0"/>
              <a:t>The Committee Review Game: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Match the Standard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75B259D-26AE-4B88-ADE8-9E7250A9D75F}"/>
              </a:ext>
            </a:extLst>
          </p:cNvPr>
          <p:cNvSpPr/>
          <p:nvPr/>
        </p:nvSpPr>
        <p:spPr>
          <a:xfrm>
            <a:off x="6095999" y="1702912"/>
            <a:ext cx="5235072" cy="13645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6 – C3.6.1 characteristics of a nation-state and how Western Hemisphere nations interact.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C94AE9-1175-46F9-9031-7DA6A0289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28" y="1307590"/>
            <a:ext cx="5013897" cy="5444883"/>
          </a:xfrm>
          <a:prstGeom prst="rect">
            <a:avLst/>
          </a:prstGeom>
        </p:spPr>
      </p:pic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18B2E42B-9DAF-4A00-AE4B-6684F64D57A2}"/>
              </a:ext>
            </a:extLst>
          </p:cNvPr>
          <p:cNvSpPr txBox="1">
            <a:spLocks/>
          </p:cNvSpPr>
          <p:nvPr/>
        </p:nvSpPr>
        <p:spPr>
          <a:xfrm>
            <a:off x="6095999" y="3269405"/>
            <a:ext cx="5235073" cy="13645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</a:rPr>
              <a:t>7 - C1.1.1 </a:t>
            </a:r>
            <a:r>
              <a:rPr lang="en-US" sz="2000" dirty="0"/>
              <a:t>Purposes of Government: Government Service 	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D91B82-B2AC-40CA-A050-0331CA8CE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960" y="4813093"/>
            <a:ext cx="524911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5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35A9D-E5EC-41A0-8873-3DDC2524F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</p:spPr>
        <p:txBody>
          <a:bodyPr/>
          <a:lstStyle/>
          <a:p>
            <a:r>
              <a:rPr lang="en-US" dirty="0"/>
              <a:t>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80BD7-4D86-44AE-AADC-D7C544C87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8355" y="406551"/>
            <a:ext cx="5620514" cy="5554289"/>
          </a:xfrm>
        </p:spPr>
        <p:txBody>
          <a:bodyPr>
            <a:normAutofit/>
          </a:bodyPr>
          <a:lstStyle/>
          <a:p>
            <a:r>
              <a:rPr lang="en-US" sz="3200" dirty="0"/>
              <a:t>Update on Michigan’s revised K-12  Social Studies Standards</a:t>
            </a:r>
          </a:p>
          <a:p>
            <a:r>
              <a:rPr lang="en-US" sz="3200" dirty="0"/>
              <a:t>Improved understanding of how M-STEP assessments are developed</a:t>
            </a:r>
          </a:p>
          <a:p>
            <a:r>
              <a:rPr lang="en-US" sz="3200" dirty="0"/>
              <a:t>Gain assessment ideas and structures to take back to your districts to help you develop your local assessments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MDE Logo (4C).pdf">
            <a:extLst>
              <a:ext uri="{FF2B5EF4-FFF2-40B4-BE49-F238E27FC236}">
                <a16:creationId xmlns:a16="http://schemas.microsoft.com/office/drawing/2014/main" id="{563DCAD5-4DC3-46C6-8143-68BD3A7A2B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626" y="6053328"/>
            <a:ext cx="1824243" cy="65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9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2B6346-C4F0-4DB9-B91B-EA84757E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19589"/>
            <a:ext cx="10515600" cy="988001"/>
          </a:xfrm>
        </p:spPr>
        <p:txBody>
          <a:bodyPr>
            <a:noAutofit/>
          </a:bodyPr>
          <a:lstStyle/>
          <a:p>
            <a:r>
              <a:rPr lang="en-US" dirty="0"/>
              <a:t>The Committee Review Game: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Match the Standard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F9C41F5-ACC9-41F9-814E-A0508765B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1219" y="1413118"/>
            <a:ext cx="5340994" cy="201233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Answer:  </a:t>
            </a:r>
            <a:r>
              <a:rPr lang="en-US" sz="2400" dirty="0"/>
              <a:t>8 - U3.3.7 Creating a New Government and a New Constitution: Important Documents and Limited Government 	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C94AE9-1175-46F9-9031-7DA6A0289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7" y="1413118"/>
            <a:ext cx="5013897" cy="5444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64B720-29F8-457A-8D1E-0B702B5B5BFA}"/>
              </a:ext>
            </a:extLst>
          </p:cNvPr>
          <p:cNvSpPr/>
          <p:nvPr/>
        </p:nvSpPr>
        <p:spPr>
          <a:xfrm>
            <a:off x="956603" y="1413118"/>
            <a:ext cx="393895" cy="514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Jaquithj\AppData\Local\Temp\3\SNAGHTML4602080.PNG">
            <a:extLst>
              <a:ext uri="{FF2B5EF4-FFF2-40B4-BE49-F238E27FC236}">
                <a16:creationId xmlns:a16="http://schemas.microsoft.com/office/drawing/2014/main" id="{7F39BC03-B4D0-455A-B394-731127CD3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8727">
            <a:off x="5617697" y="3931720"/>
            <a:ext cx="2450747" cy="98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F22D95-798F-47D6-B408-8DB7E13B5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0074" y="3602685"/>
            <a:ext cx="3489840" cy="29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86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DE Logo (4C).pdf">
            <a:extLst>
              <a:ext uri="{FF2B5EF4-FFF2-40B4-BE49-F238E27FC236}">
                <a16:creationId xmlns:a16="http://schemas.microsoft.com/office/drawing/2014/main" id="{F8A20B7F-1026-49FE-9C19-A12A5AD070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40" y="640078"/>
            <a:ext cx="8263520" cy="3301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978D39-806F-48E7-B245-77C26C90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Blueprints, Test maps, and Rendering </a:t>
            </a:r>
            <a:endParaRPr lang="en-US" sz="3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87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8217D-FA57-428D-BB9D-0F42F0BC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93" y="134877"/>
            <a:ext cx="10459014" cy="1188720"/>
          </a:xfrm>
        </p:spPr>
        <p:txBody>
          <a:bodyPr/>
          <a:lstStyle/>
          <a:p>
            <a:r>
              <a:rPr lang="en-US" dirty="0"/>
              <a:t>Test development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6DD16-A0A0-4276-9D38-4D96D343D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593" y="1529588"/>
            <a:ext cx="11067067" cy="4430332"/>
          </a:xfrm>
        </p:spPr>
        <p:txBody>
          <a:bodyPr>
            <a:noAutofit/>
          </a:bodyPr>
          <a:lstStyle/>
          <a:p>
            <a:r>
              <a:rPr lang="en-US" sz="2800" dirty="0"/>
              <a:t>Guided by a set of test specifications</a:t>
            </a:r>
          </a:p>
          <a:p>
            <a:r>
              <a:rPr lang="en-US" sz="2800" dirty="0"/>
              <a:t>Universal design describes the use of test formats that allow tests to be taken without adaptation by as broad a range of individuals as possible</a:t>
            </a:r>
          </a:p>
          <a:p>
            <a:r>
              <a:rPr lang="en-US" sz="2800" dirty="0"/>
              <a:t>Summative forms in Michigan</a:t>
            </a:r>
          </a:p>
          <a:p>
            <a:pPr lvl="1"/>
            <a:r>
              <a:rPr lang="en-US" sz="2800" dirty="0"/>
              <a:t>Online fixed form (K-2 Benchmarks in ELA and Math, MI-Access)</a:t>
            </a:r>
          </a:p>
          <a:p>
            <a:pPr lvl="1"/>
            <a:r>
              <a:rPr lang="en-US" sz="2800" dirty="0"/>
              <a:t>Online Computer Adaptive (M-STEP)</a:t>
            </a:r>
          </a:p>
          <a:p>
            <a:pPr lvl="1"/>
            <a:r>
              <a:rPr lang="en-US" sz="2800" dirty="0"/>
              <a:t>Paper/pencil (M-STEP, MI-Access)</a:t>
            </a:r>
          </a:p>
          <a:p>
            <a:pPr lvl="1"/>
            <a:r>
              <a:rPr lang="en-US" sz="2800" dirty="0"/>
              <a:t>Accommodated forms (M-STEP, MI-Access)</a:t>
            </a:r>
          </a:p>
        </p:txBody>
      </p:sp>
      <p:pic>
        <p:nvPicPr>
          <p:cNvPr id="4" name="Picture 3" descr="MDE Logo (4C).pdf">
            <a:extLst>
              <a:ext uri="{FF2B5EF4-FFF2-40B4-BE49-F238E27FC236}">
                <a16:creationId xmlns:a16="http://schemas.microsoft.com/office/drawing/2014/main" id="{F87AA16C-26D2-427D-AB55-D54D9F10E7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832" y="6165912"/>
            <a:ext cx="1545364" cy="5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0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8217D-FA57-428D-BB9D-0F42F0BC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84" y="25610"/>
            <a:ext cx="11265031" cy="1188720"/>
          </a:xfrm>
        </p:spPr>
        <p:txBody>
          <a:bodyPr/>
          <a:lstStyle/>
          <a:p>
            <a:r>
              <a:rPr lang="en-US" dirty="0"/>
              <a:t>Test development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66DD16-A0A0-4276-9D38-4D96D343D7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035" y="1414021"/>
                <a:ext cx="11153480" cy="5141325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All items align to Michigan’s content standards</a:t>
                </a:r>
              </a:p>
              <a:p>
                <a:r>
                  <a:rPr lang="en-US" sz="3200" dirty="0"/>
                  <a:t>Item selection follows Psychometric guidelines</a:t>
                </a:r>
              </a:p>
              <a:p>
                <a:pPr lvl="3"/>
                <a:r>
                  <a:rPr lang="en-US" sz="3200" dirty="0"/>
                  <a:t>p-values between .2 and .9</a:t>
                </a:r>
              </a:p>
              <a:p>
                <a:pPr lvl="3"/>
                <a:r>
                  <a:rPr lang="en-US" sz="3200" dirty="0"/>
                  <a:t>item total correlations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&gt;</m:t>
                    </m:r>
                  </m:oMath>
                </a14:m>
                <a:r>
                  <a:rPr lang="en-US" sz="3200" dirty="0"/>
                  <a:t> .2</a:t>
                </a:r>
              </a:p>
              <a:p>
                <a:r>
                  <a:rPr lang="en-US" sz="3200" dirty="0"/>
                  <a:t>Items selected must cover a wide variety of questions</a:t>
                </a:r>
              </a:p>
              <a:p>
                <a:r>
                  <a:rPr lang="en-US" sz="3200" dirty="0"/>
                  <a:t>Avoid items rejected by CAC, BSC (should be marked DNU)</a:t>
                </a:r>
              </a:p>
              <a:p>
                <a:r>
                  <a:rPr lang="en-US" sz="3200" dirty="0"/>
                  <a:t>Items must not have been previously released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66DD16-A0A0-4276-9D38-4D96D343D7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035" y="1414021"/>
                <a:ext cx="11153480" cy="5141325"/>
              </a:xfrm>
              <a:blipFill>
                <a:blip r:embed="rId3"/>
                <a:stretch>
                  <a:fillRect l="-1257" t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MDE Logo (4C).pdf">
            <a:extLst>
              <a:ext uri="{FF2B5EF4-FFF2-40B4-BE49-F238E27FC236}">
                <a16:creationId xmlns:a16="http://schemas.microsoft.com/office/drawing/2014/main" id="{F87AA16C-26D2-427D-AB55-D54D9F10E7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54" y="6103282"/>
            <a:ext cx="1545364" cy="5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6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8217D-FA57-428D-BB9D-0F42F0BC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64" y="172456"/>
            <a:ext cx="10507965" cy="753233"/>
          </a:xfrm>
        </p:spPr>
        <p:txBody>
          <a:bodyPr/>
          <a:lstStyle/>
          <a:p>
            <a:r>
              <a:rPr lang="en-US" dirty="0"/>
              <a:t>Test blueprints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6DD16-A0A0-4276-9D38-4D96D343D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831" y="2153412"/>
            <a:ext cx="8029033" cy="4401934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C34E35-2D7B-42DA-BE6B-4BB00D176864}"/>
              </a:ext>
            </a:extLst>
          </p:cNvPr>
          <p:cNvSpPr/>
          <p:nvPr/>
        </p:nvSpPr>
        <p:spPr>
          <a:xfrm>
            <a:off x="220133" y="1111201"/>
            <a:ext cx="11751734" cy="5796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Original test blueprint approved by MDE’s Test Development and Psychometric unit</a:t>
            </a:r>
          </a:p>
          <a:p>
            <a:pPr marL="228600" lvl="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Use original, approved blueprint for valid score reporting and interpretation</a:t>
            </a:r>
          </a:p>
          <a:p>
            <a:pPr marL="228600" lvl="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Content Lead creates modified blueprint each testing cycle</a:t>
            </a:r>
          </a:p>
          <a:p>
            <a:pPr marL="685800" lvl="1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Ensure variety of standards assessed per domain while maintaining points per domain consistency year-to-year </a:t>
            </a:r>
          </a:p>
          <a:p>
            <a:pPr marL="685800" lvl="1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Pre-selected anchor (equating) items from prior year</a:t>
            </a:r>
          </a:p>
          <a:p>
            <a:pPr marL="228600" lvl="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Blueprint dictates # of operational items and # of field test items</a:t>
            </a:r>
          </a:p>
          <a:p>
            <a:pPr marL="685800" lvl="1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Length of test vs testing time – big consideration</a:t>
            </a:r>
          </a:p>
          <a:p>
            <a:pPr marL="228600" lvl="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Content Lead selects item type (CR, MC, TE) and mode (Online/P-P) </a:t>
            </a:r>
          </a:p>
          <a:p>
            <a:pPr defTabSz="914400">
              <a:spcBef>
                <a:spcPts val="1000"/>
              </a:spcBef>
              <a:buClr>
                <a:srgbClr val="418AB3"/>
              </a:buClr>
            </a:pPr>
            <a:endParaRPr lang="en-US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007A-1B80-4CD8-9C68-6C5B55ED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91" y="149361"/>
            <a:ext cx="9146217" cy="902825"/>
          </a:xfrm>
        </p:spPr>
        <p:txBody>
          <a:bodyPr>
            <a:normAutofit/>
          </a:bodyPr>
          <a:lstStyle/>
          <a:p>
            <a:r>
              <a:rPr lang="en-US" dirty="0"/>
              <a:t>Blueprints and Forms – The beginning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D2B912-1F7C-4790-B230-56B445D83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4646" y="1278710"/>
            <a:ext cx="10562706" cy="5023424"/>
          </a:xfrm>
          <a:prstGeom prst="rect">
            <a:avLst/>
          </a:prstGeom>
        </p:spPr>
      </p:pic>
      <p:pic>
        <p:nvPicPr>
          <p:cNvPr id="4" name="Picture 3" descr="MDE Logo (4C).pdf">
            <a:extLst>
              <a:ext uri="{FF2B5EF4-FFF2-40B4-BE49-F238E27FC236}">
                <a16:creationId xmlns:a16="http://schemas.microsoft.com/office/drawing/2014/main" id="{9DADBB7B-FEAF-438A-BC18-334A7BB01D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644" y="6302134"/>
            <a:ext cx="1165121" cy="4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42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007A-1B80-4CD8-9C68-6C5B55ED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9674"/>
            <a:ext cx="7729728" cy="1188720"/>
          </a:xfrm>
        </p:spPr>
        <p:txBody>
          <a:bodyPr/>
          <a:lstStyle/>
          <a:p>
            <a:r>
              <a:rPr lang="en-US" dirty="0"/>
              <a:t>Blueprint Details</a:t>
            </a:r>
          </a:p>
        </p:txBody>
      </p:sp>
      <p:pic>
        <p:nvPicPr>
          <p:cNvPr id="4" name="Picture 3" descr="MDE Logo (4C).pdf">
            <a:extLst>
              <a:ext uri="{FF2B5EF4-FFF2-40B4-BE49-F238E27FC236}">
                <a16:creationId xmlns:a16="http://schemas.microsoft.com/office/drawing/2014/main" id="{9DADBB7B-FEAF-438A-BC18-334A7BB01D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86" y="6223258"/>
            <a:ext cx="1383879" cy="49898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60BB46-77A1-494C-8121-118AFE3D8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9236" y="1749076"/>
            <a:ext cx="5607685" cy="480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9EDD6A-8C8F-402E-9C6D-171F39C12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481" y="1991638"/>
            <a:ext cx="5170362" cy="378286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02C954-712F-45AB-AAD9-75163C504A98}"/>
              </a:ext>
            </a:extLst>
          </p:cNvPr>
          <p:cNvCxnSpPr/>
          <p:nvPr/>
        </p:nvCxnSpPr>
        <p:spPr>
          <a:xfrm flipV="1">
            <a:off x="5810846" y="3883068"/>
            <a:ext cx="819188" cy="42588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225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007A-1B80-4CD8-9C68-6C5B55ED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8617"/>
            <a:ext cx="7729728" cy="865247"/>
          </a:xfrm>
        </p:spPr>
        <p:txBody>
          <a:bodyPr/>
          <a:lstStyle/>
          <a:p>
            <a:r>
              <a:rPr lang="en-US" dirty="0"/>
              <a:t>Blueprint Layout</a:t>
            </a:r>
          </a:p>
        </p:txBody>
      </p:sp>
      <p:pic>
        <p:nvPicPr>
          <p:cNvPr id="4" name="Picture 3" descr="MDE Logo (4C).pdf">
            <a:extLst>
              <a:ext uri="{FF2B5EF4-FFF2-40B4-BE49-F238E27FC236}">
                <a16:creationId xmlns:a16="http://schemas.microsoft.com/office/drawing/2014/main" id="{9DADBB7B-FEAF-438A-BC18-334A7BB01D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86" y="6210732"/>
            <a:ext cx="1383879" cy="49898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F0C952-7A3C-47A3-BE4F-97B8FBE50AA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77863" y="1215026"/>
            <a:ext cx="9121408" cy="534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51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8217D-FA57-428D-BB9D-0F42F0BC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42" y="113475"/>
            <a:ext cx="10568818" cy="1188720"/>
          </a:xfrm>
        </p:spPr>
        <p:txBody>
          <a:bodyPr/>
          <a:lstStyle/>
          <a:p>
            <a:r>
              <a:rPr lang="en-US" dirty="0"/>
              <a:t>IBS Magic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6DD16-A0A0-4276-9D38-4D96D343D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831" y="2153412"/>
            <a:ext cx="10135673" cy="4401934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200" dirty="0"/>
          </a:p>
        </p:txBody>
      </p:sp>
      <p:pic>
        <p:nvPicPr>
          <p:cNvPr id="4" name="Picture 3" descr="MDE Logo (4C).pdf">
            <a:extLst>
              <a:ext uri="{FF2B5EF4-FFF2-40B4-BE49-F238E27FC236}">
                <a16:creationId xmlns:a16="http://schemas.microsoft.com/office/drawing/2014/main" id="{F87AA16C-26D2-427D-AB55-D54D9F10E7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353" y="6230721"/>
            <a:ext cx="1545364" cy="5572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C34E35-2D7B-42DA-BE6B-4BB00D176864}"/>
              </a:ext>
            </a:extLst>
          </p:cNvPr>
          <p:cNvSpPr/>
          <p:nvPr/>
        </p:nvSpPr>
        <p:spPr>
          <a:xfrm>
            <a:off x="239908" y="1419147"/>
            <a:ext cx="11314485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Once blueprint is completed, Content Lead selects ‘IBS generate’ to build the test forms containing specific items</a:t>
            </a:r>
          </a:p>
          <a:p>
            <a:pPr marL="228600" lvl="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IBS designed to select items following pre-determined formula</a:t>
            </a:r>
          </a:p>
          <a:p>
            <a:pPr marL="228600" lvl="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Content Leads review each item on each form to:</a:t>
            </a:r>
          </a:p>
          <a:p>
            <a:pPr marL="685800" lvl="1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Each form addresses a range of standards</a:t>
            </a:r>
          </a:p>
          <a:p>
            <a:pPr marL="685800" lvl="1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Prevent cueing</a:t>
            </a:r>
          </a:p>
          <a:p>
            <a:pPr marL="685800" lvl="1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Replace an item that is too similar to another on the form</a:t>
            </a:r>
          </a:p>
          <a:p>
            <a:pPr marL="685800" lvl="1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Check that answer keys are comparable on each form</a:t>
            </a:r>
          </a:p>
          <a:p>
            <a:pPr marL="22860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Content Lead has discretion to replace any and all items</a:t>
            </a:r>
          </a:p>
          <a:p>
            <a:pPr marL="22860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Upon Content Lead approval, test map submitted for Psychometric review and approval</a:t>
            </a:r>
          </a:p>
        </p:txBody>
      </p:sp>
    </p:spTree>
    <p:extLst>
      <p:ext uri="{BB962C8B-B14F-4D97-AF65-F5344CB8AC3E}">
        <p14:creationId xmlns:p14="http://schemas.microsoft.com/office/powerpoint/2010/main" val="129556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007A-1B80-4CD8-9C68-6C5B55ED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888" y="794419"/>
            <a:ext cx="9146217" cy="902825"/>
          </a:xfrm>
        </p:spPr>
        <p:txBody>
          <a:bodyPr>
            <a:normAutofit/>
          </a:bodyPr>
          <a:lstStyle/>
          <a:p>
            <a:r>
              <a:rPr lang="en-US" dirty="0"/>
              <a:t>IBS GENERATES TEST MAP </a:t>
            </a:r>
          </a:p>
        </p:txBody>
      </p:sp>
      <p:pic>
        <p:nvPicPr>
          <p:cNvPr id="4" name="Picture 3" descr="MDE Logo (4C).pdf">
            <a:extLst>
              <a:ext uri="{FF2B5EF4-FFF2-40B4-BE49-F238E27FC236}">
                <a16:creationId xmlns:a16="http://schemas.microsoft.com/office/drawing/2014/main" id="{9DADBB7B-FEAF-438A-BC18-334A7BB01D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972" y="6175332"/>
            <a:ext cx="1516793" cy="546909"/>
          </a:xfrm>
          <a:prstGeom prst="rect">
            <a:avLst/>
          </a:prstGeom>
        </p:spPr>
      </p:pic>
      <p:pic>
        <p:nvPicPr>
          <p:cNvPr id="1026" name="Picture 2" descr="image004">
            <a:extLst>
              <a:ext uri="{FF2B5EF4-FFF2-40B4-BE49-F238E27FC236}">
                <a16:creationId xmlns:a16="http://schemas.microsoft.com/office/drawing/2014/main" id="{14EADBD4-1C8B-479A-9E7D-43D282BDB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65" y="2337922"/>
            <a:ext cx="10208670" cy="23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35D9CBD7-0D06-4D6C-88FC-352EB9D427E2}"/>
              </a:ext>
            </a:extLst>
          </p:cNvPr>
          <p:cNvSpPr/>
          <p:nvPr/>
        </p:nvSpPr>
        <p:spPr>
          <a:xfrm>
            <a:off x="4929857" y="3695324"/>
            <a:ext cx="2496278" cy="1381496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3D2037-6065-4DF2-80A6-34274C976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853" y="4198882"/>
            <a:ext cx="514286" cy="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9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2A2E-4F97-483E-A2D8-FA6346CBF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608" y="64007"/>
            <a:ext cx="11927760" cy="978409"/>
          </a:xfrm>
        </p:spPr>
        <p:txBody>
          <a:bodyPr>
            <a:normAutofit/>
          </a:bodyPr>
          <a:lstStyle/>
          <a:p>
            <a:r>
              <a:rPr lang="en-US" sz="4000" dirty="0"/>
              <a:t>K-12 Social Studies Standards Update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A829BD-42C7-4D5F-8DC2-7BB315E77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607" y="1111483"/>
            <a:ext cx="12030569" cy="5060717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3000" dirty="0"/>
              <a:t>2007 MDE adopted K-12 Social Studies standards based on National Council for the Social Studies C3 Framework (College, Career, and Civic Life)</a:t>
            </a:r>
          </a:p>
          <a:p>
            <a:pPr algn="l">
              <a:spcAft>
                <a:spcPts val="1200"/>
              </a:spcAft>
            </a:pPr>
            <a:r>
              <a:rPr lang="en-US" sz="3000" dirty="0"/>
              <a:t>2014 SBE requested an update to these Social Studies standards</a:t>
            </a:r>
          </a:p>
          <a:p>
            <a:pPr algn="l">
              <a:spcAft>
                <a:spcPts val="1200"/>
              </a:spcAft>
            </a:pPr>
            <a:r>
              <a:rPr lang="en-US" sz="3000" dirty="0"/>
              <a:t>Task Force consisting of (5) content area committees and bias review committee begin drafting updated standards</a:t>
            </a:r>
          </a:p>
          <a:p>
            <a:pPr algn="l">
              <a:spcAft>
                <a:spcPts val="1200"/>
              </a:spcAft>
            </a:pPr>
            <a:r>
              <a:rPr lang="en-US" sz="3000" dirty="0"/>
              <a:t>Held Listen and Learn sessions to gain input from stake-holders across State</a:t>
            </a:r>
          </a:p>
          <a:p>
            <a:pPr algn="l">
              <a:spcAft>
                <a:spcPts val="1200"/>
              </a:spcAft>
            </a:pPr>
            <a:r>
              <a:rPr lang="en-US" sz="3000" dirty="0"/>
              <a:t>2018 Concerns and challenges raised to some of the proposed standards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44BE6-0583-4942-BDFD-F529146CC2E2}"/>
              </a:ext>
            </a:extLst>
          </p:cNvPr>
          <p:cNvSpPr/>
          <p:nvPr/>
        </p:nvSpPr>
        <p:spPr>
          <a:xfrm>
            <a:off x="10409129" y="6033734"/>
            <a:ext cx="1534340" cy="6204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MDE Logo (4C).pdf">
            <a:extLst>
              <a:ext uri="{FF2B5EF4-FFF2-40B4-BE49-F238E27FC236}">
                <a16:creationId xmlns:a16="http://schemas.microsoft.com/office/drawing/2014/main" id="{BA6394E2-D62B-4405-A238-67892B066D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29" y="6033734"/>
            <a:ext cx="1534340" cy="5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7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007A-1B80-4CD8-9C68-6C5B55ED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5274"/>
            <a:ext cx="7729728" cy="834282"/>
          </a:xfrm>
        </p:spPr>
        <p:txBody>
          <a:bodyPr/>
          <a:lstStyle/>
          <a:p>
            <a:r>
              <a:rPr lang="en-US" dirty="0"/>
              <a:t>A Test Form</a:t>
            </a:r>
          </a:p>
        </p:txBody>
      </p:sp>
      <p:pic>
        <p:nvPicPr>
          <p:cNvPr id="5" name="Picture 4" descr="MDE Logo (4C).pdf">
            <a:extLst>
              <a:ext uri="{FF2B5EF4-FFF2-40B4-BE49-F238E27FC236}">
                <a16:creationId xmlns:a16="http://schemas.microsoft.com/office/drawing/2014/main" id="{FDB18113-C1E1-4F11-AA60-C861355ECD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86" y="6223258"/>
            <a:ext cx="1383879" cy="4989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1703A6-D730-4DED-823D-3D20C9207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274" y="1159329"/>
            <a:ext cx="9475452" cy="50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99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8217D-FA57-428D-BB9D-0F42F0BC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897" y="164132"/>
            <a:ext cx="9568206" cy="948231"/>
          </a:xfrm>
        </p:spPr>
        <p:txBody>
          <a:bodyPr/>
          <a:lstStyle/>
          <a:p>
            <a:r>
              <a:rPr lang="en-US" dirty="0"/>
              <a:t>Test item/form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6DD16-A0A0-4276-9D38-4D96D343D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831" y="2153412"/>
            <a:ext cx="10135673" cy="4401934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200" dirty="0"/>
          </a:p>
        </p:txBody>
      </p:sp>
      <p:pic>
        <p:nvPicPr>
          <p:cNvPr id="4" name="Picture 3" descr="MDE Logo (4C).pdf">
            <a:extLst>
              <a:ext uri="{FF2B5EF4-FFF2-40B4-BE49-F238E27FC236}">
                <a16:creationId xmlns:a16="http://schemas.microsoft.com/office/drawing/2014/main" id="{F87AA16C-26D2-427D-AB55-D54D9F10E7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140" y="6151294"/>
            <a:ext cx="1545364" cy="5572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C34E35-2D7B-42DA-BE6B-4BB00D176864}"/>
              </a:ext>
            </a:extLst>
          </p:cNvPr>
          <p:cNvSpPr/>
          <p:nvPr/>
        </p:nvSpPr>
        <p:spPr>
          <a:xfrm>
            <a:off x="506263" y="1292855"/>
            <a:ext cx="1117947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After Psychometricians approve test map, it is exported to DRC</a:t>
            </a:r>
          </a:p>
          <a:p>
            <a:pPr marL="228600" lvl="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DRC renders each item according to MDE-approved style guide, in the online test delivery system and delivers to OEAA</a:t>
            </a:r>
          </a:p>
          <a:p>
            <a:pPr marL="228600" lvl="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OEAA Rendering Lead and Content Lead review each item in the way they will appear to students, comparing each rendered item to the item in IBS</a:t>
            </a:r>
          </a:p>
          <a:p>
            <a:pPr marL="228600" lvl="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If changes are needed, the item goes back to DRC for re-rendering</a:t>
            </a:r>
          </a:p>
          <a:p>
            <a:pPr marL="228600" lvl="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Once all items in a program, grade, and content are approved, DRC creates forms in the delivery engine</a:t>
            </a:r>
          </a:p>
          <a:p>
            <a:pPr marL="228600" lvl="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Content Lead reviews forms for accuracy, using the IBS test map</a:t>
            </a:r>
          </a:p>
          <a:p>
            <a:pPr marL="228600" lvl="0" indent="-228600" defTabSz="914400">
              <a:spcBef>
                <a:spcPts val="1000"/>
              </a:spcBef>
              <a:buClr>
                <a:srgbClr val="418AB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Examples of rendered items are in Sample Item Sets </a:t>
            </a:r>
          </a:p>
        </p:txBody>
      </p:sp>
    </p:spTree>
    <p:extLst>
      <p:ext uri="{BB962C8B-B14F-4D97-AF65-F5344CB8AC3E}">
        <p14:creationId xmlns:p14="http://schemas.microsoft.com/office/powerpoint/2010/main" val="291657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DE Logo (4C).pdf">
            <a:extLst>
              <a:ext uri="{FF2B5EF4-FFF2-40B4-BE49-F238E27FC236}">
                <a16:creationId xmlns:a16="http://schemas.microsoft.com/office/drawing/2014/main" id="{F8A20B7F-1026-49FE-9C19-A12A5AD070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40" y="640078"/>
            <a:ext cx="8263520" cy="3301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978D39-806F-48E7-B245-77C26C90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The Importance of Michigan Educators      </a:t>
            </a:r>
            <a:endParaRPr lang="en-US" sz="3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90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56A65B-97A0-4512-97E4-D32DDB156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42" y="1418596"/>
            <a:ext cx="5997324" cy="4287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4DF8AA-8649-4FC3-A839-A770065A856D}"/>
              </a:ext>
            </a:extLst>
          </p:cNvPr>
          <p:cNvSpPr txBox="1"/>
          <p:nvPr/>
        </p:nvSpPr>
        <p:spPr>
          <a:xfrm>
            <a:off x="6881567" y="1482313"/>
            <a:ext cx="5593237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WHY we need local experts</a:t>
            </a:r>
          </a:p>
          <a:p>
            <a:endParaRPr lang="en-US" sz="1200" dirty="0"/>
          </a:p>
          <a:p>
            <a:pPr marL="342900" indent="-342900">
              <a:buFontTx/>
              <a:buChar char="-"/>
            </a:pPr>
            <a:r>
              <a:rPr lang="en-US" sz="2800" dirty="0"/>
              <a:t>Local Leaders are our Experts</a:t>
            </a:r>
          </a:p>
          <a:p>
            <a:endParaRPr lang="en-US" sz="1100" dirty="0"/>
          </a:p>
          <a:p>
            <a:pPr marL="285750" indent="-285750">
              <a:buFontTx/>
              <a:buChar char="-"/>
            </a:pPr>
            <a:r>
              <a:rPr lang="en-US" sz="2800" dirty="0"/>
              <a:t>Locals assist “buy in” to the importance of assessment</a:t>
            </a:r>
          </a:p>
          <a:p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2800" dirty="0"/>
              <a:t>Sound practice for assessment development</a:t>
            </a:r>
          </a:p>
          <a:p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2800" dirty="0"/>
              <a:t>Fair equitable assessments</a:t>
            </a:r>
          </a:p>
        </p:txBody>
      </p:sp>
      <p:pic>
        <p:nvPicPr>
          <p:cNvPr id="9" name="Picture 8" descr="MDE Logo (4C).pdf">
            <a:extLst>
              <a:ext uri="{FF2B5EF4-FFF2-40B4-BE49-F238E27FC236}">
                <a16:creationId xmlns:a16="http://schemas.microsoft.com/office/drawing/2014/main" id="{40B72518-DD29-49AE-9847-3F6B9E5974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99" y="6134806"/>
            <a:ext cx="1644601" cy="5929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D60A5B-9C0E-4760-ACEF-497651CAE7F5}"/>
              </a:ext>
            </a:extLst>
          </p:cNvPr>
          <p:cNvSpPr/>
          <p:nvPr/>
        </p:nvSpPr>
        <p:spPr>
          <a:xfrm>
            <a:off x="-316048" y="246140"/>
            <a:ext cx="76207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Assessments are developed 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Michigan educators for Michigan classrooms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62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72033-6A0D-4F97-A605-EDA1E70E2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0713"/>
            <a:ext cx="7729728" cy="1188720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4" name="Picture 3" descr="MDE Logo (4C).pdf">
            <a:extLst>
              <a:ext uri="{FF2B5EF4-FFF2-40B4-BE49-F238E27FC236}">
                <a16:creationId xmlns:a16="http://schemas.microsoft.com/office/drawing/2014/main" id="{3C4DDC5F-0AB8-4FF3-8C96-6CF6F8966C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86" y="6223258"/>
            <a:ext cx="1383879" cy="4989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00CCA2-12A8-4C1C-B64A-70F8D8172330}"/>
              </a:ext>
            </a:extLst>
          </p:cNvPr>
          <p:cNvSpPr txBox="1"/>
          <p:nvPr/>
        </p:nvSpPr>
        <p:spPr>
          <a:xfrm>
            <a:off x="1164921" y="2480153"/>
            <a:ext cx="1020590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 dirty="0"/>
              <a:t>Office of Educational Assessment and Accountability</a:t>
            </a:r>
          </a:p>
          <a:p>
            <a:pPr>
              <a:spcAft>
                <a:spcPts val="2400"/>
              </a:spcAft>
            </a:pPr>
            <a:r>
              <a:rPr lang="en-US" sz="3200" b="1" dirty="0"/>
              <a:t>Phone: 1-877-560-8378 </a:t>
            </a:r>
          </a:p>
          <a:p>
            <a:pPr>
              <a:spcAft>
                <a:spcPts val="2400"/>
              </a:spcAft>
            </a:pPr>
            <a:r>
              <a:rPr lang="en-US" sz="3200" b="1" dirty="0"/>
              <a:t>Website:  www.michigan.gov/oeaa</a:t>
            </a:r>
          </a:p>
          <a:p>
            <a:pPr>
              <a:spcAft>
                <a:spcPts val="2400"/>
              </a:spcAft>
            </a:pPr>
            <a:r>
              <a:rPr lang="en-US" sz="3200" b="1" dirty="0"/>
              <a:t>Email: Mde-oeaa@Michigan.gov</a:t>
            </a:r>
          </a:p>
        </p:txBody>
      </p:sp>
    </p:spTree>
    <p:extLst>
      <p:ext uri="{BB962C8B-B14F-4D97-AF65-F5344CB8AC3E}">
        <p14:creationId xmlns:p14="http://schemas.microsoft.com/office/powerpoint/2010/main" val="345472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2A2E-4F97-483E-A2D8-FA6346CBF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435" y="106692"/>
            <a:ext cx="11437033" cy="78638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K-12 Social Studies Standards Update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A829BD-42C7-4D5F-8DC2-7BB315E77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62" y="972318"/>
            <a:ext cx="11733801" cy="5191415"/>
          </a:xfrm>
        </p:spPr>
        <p:txBody>
          <a:bodyPr>
            <a:noAutofit/>
          </a:bodyPr>
          <a:lstStyle/>
          <a:p>
            <a:pPr algn="l"/>
            <a:r>
              <a:rPr lang="en-US" sz="3000" dirty="0"/>
              <a:t>MDE extended public comment period and the review process</a:t>
            </a:r>
          </a:p>
          <a:p>
            <a:pPr algn="l"/>
            <a:r>
              <a:rPr lang="en-US" sz="3000" dirty="0"/>
              <a:t>Listen and Learn public input sessions held thru September 30, 2018</a:t>
            </a:r>
          </a:p>
          <a:p>
            <a:pPr algn="l"/>
            <a:r>
              <a:rPr lang="en-US" sz="3000" dirty="0"/>
              <a:t>February 8:  Content &amp; Bias Committee Co-Chairs met to continue their work on a final proposed draft</a:t>
            </a:r>
          </a:p>
          <a:p>
            <a:pPr algn="l"/>
            <a:r>
              <a:rPr lang="en-US" sz="3000" dirty="0"/>
              <a:t>February 25-28:  Additional representatives of diverse community groups will be meeting to review and potentially provide additional input</a:t>
            </a:r>
          </a:p>
          <a:p>
            <a:pPr algn="l"/>
            <a:r>
              <a:rPr lang="en-US" sz="3000" dirty="0"/>
              <a:t>March 2019:  Content &amp; Bias Co-Chairs will meet to work on Final Draft</a:t>
            </a:r>
          </a:p>
          <a:p>
            <a:pPr algn="l"/>
            <a:r>
              <a:rPr lang="en-US" sz="3000" dirty="0"/>
              <a:t>Also preparing a “Cut and Cap” version with side-by-side of 2007 and current proposed Standards and a version stating rational for any revisions</a:t>
            </a:r>
          </a:p>
        </p:txBody>
      </p:sp>
    </p:spTree>
    <p:extLst>
      <p:ext uri="{BB962C8B-B14F-4D97-AF65-F5344CB8AC3E}">
        <p14:creationId xmlns:p14="http://schemas.microsoft.com/office/powerpoint/2010/main" val="243557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C01F-3AE6-4480-924D-D43E4D86B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2620" y="120729"/>
            <a:ext cx="8991600" cy="1005680"/>
          </a:xfrm>
        </p:spPr>
        <p:txBody>
          <a:bodyPr/>
          <a:lstStyle/>
          <a:p>
            <a:r>
              <a:rPr lang="en-US" dirty="0"/>
              <a:t>Stay tuned…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87449-361B-4A79-B902-CE374DEE4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41" y="1248533"/>
            <a:ext cx="12107159" cy="469978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Revised K-12 Social Studies Standards hopefully ready to submit to the State Board of Education April 2019</a:t>
            </a:r>
          </a:p>
          <a:p>
            <a:pPr algn="l"/>
            <a:r>
              <a:rPr lang="en-US" sz="3200" dirty="0"/>
              <a:t>Possible vote on the Revised Standards as early as mid-June 2019</a:t>
            </a:r>
          </a:p>
          <a:p>
            <a:pPr algn="l"/>
            <a:r>
              <a:rPr lang="en-US" sz="3200" dirty="0"/>
              <a:t>When the new K-12 Social Studies Standards are adopted by the State Board of Education…</a:t>
            </a:r>
          </a:p>
          <a:p>
            <a:pPr algn="l"/>
            <a:r>
              <a:rPr lang="en-US" sz="3200" dirty="0"/>
              <a:t>Professional Development opportunities will be offered to educators </a:t>
            </a:r>
          </a:p>
          <a:p>
            <a:pPr algn="l"/>
            <a:r>
              <a:rPr lang="en-US" sz="3200" dirty="0"/>
              <a:t>Dept. of Education will focus on test development work that insures our state assessments align with the new Social Studies Standards</a:t>
            </a:r>
          </a:p>
        </p:txBody>
      </p:sp>
    </p:spTree>
    <p:extLst>
      <p:ext uri="{BB962C8B-B14F-4D97-AF65-F5344CB8AC3E}">
        <p14:creationId xmlns:p14="http://schemas.microsoft.com/office/powerpoint/2010/main" val="220209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2A2E-4F97-483E-A2D8-FA6346CBF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483" y="203780"/>
            <a:ext cx="11437033" cy="1789409"/>
          </a:xfrm>
        </p:spPr>
        <p:txBody>
          <a:bodyPr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M-STEP Social Studies 2019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A829BD-42C7-4D5F-8DC2-7BB315E77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436" y="2409895"/>
            <a:ext cx="11437033" cy="3623839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en-US" sz="4000" dirty="0"/>
              <a:t>No changes – will be similar to 2018</a:t>
            </a:r>
          </a:p>
          <a:p>
            <a:pPr algn="l">
              <a:spcAft>
                <a:spcPts val="2400"/>
              </a:spcAft>
            </a:pPr>
            <a:r>
              <a:rPr lang="en-US" sz="4000" dirty="0"/>
              <a:t>Grades 5, 8 and 11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44BE6-0583-4942-BDFD-F529146CC2E2}"/>
              </a:ext>
            </a:extLst>
          </p:cNvPr>
          <p:cNvSpPr/>
          <p:nvPr/>
        </p:nvSpPr>
        <p:spPr>
          <a:xfrm>
            <a:off x="10409129" y="6033734"/>
            <a:ext cx="1534340" cy="6204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DE Logo (4C).pdf">
            <a:extLst>
              <a:ext uri="{FF2B5EF4-FFF2-40B4-BE49-F238E27FC236}">
                <a16:creationId xmlns:a16="http://schemas.microsoft.com/office/drawing/2014/main" id="{BA6394E2-D62B-4405-A238-67892B066D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29" y="6033734"/>
            <a:ext cx="1534340" cy="5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7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DE Logo (4C).pdf">
            <a:extLst>
              <a:ext uri="{FF2B5EF4-FFF2-40B4-BE49-F238E27FC236}">
                <a16:creationId xmlns:a16="http://schemas.microsoft.com/office/drawing/2014/main" id="{F8A20B7F-1026-49FE-9C19-A12A5AD070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40" y="640078"/>
            <a:ext cx="8263520" cy="3301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978D39-806F-48E7-B245-77C26C90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The Life Cycle of a M-STEP Item</a:t>
            </a:r>
            <a:endParaRPr lang="en-US" sz="3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8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0AF91-4071-4D01-8251-4360E27A7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329" y="225656"/>
            <a:ext cx="8933342" cy="1188720"/>
          </a:xfrm>
        </p:spPr>
        <p:txBody>
          <a:bodyPr/>
          <a:lstStyle/>
          <a:p>
            <a:r>
              <a:rPr lang="en-US" dirty="0"/>
              <a:t>This is the Michigan Item Bank System (IBS)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03D577-3788-4FF3-9AC2-CF94AB269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31" y="1580355"/>
            <a:ext cx="10976938" cy="50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3153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2030</TotalTime>
  <Words>1421</Words>
  <Application>Microsoft Office PowerPoint</Application>
  <PresentationFormat>Widescreen</PresentationFormat>
  <Paragraphs>270</Paragraphs>
  <Slides>44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Cambria Math</vt:lpstr>
      <vt:lpstr>Gill Sans MT</vt:lpstr>
      <vt:lpstr>Verdana</vt:lpstr>
      <vt:lpstr>Parcel</vt:lpstr>
      <vt:lpstr>Update on new Social Studies Standards and How State Assessments are Created  Michigan School testing Conference 2019</vt:lpstr>
      <vt:lpstr> Office of Educational Assessment and Accountability  (OEAA)   Presenters </vt:lpstr>
      <vt:lpstr>Take-Aways</vt:lpstr>
      <vt:lpstr>K-12 Social Studies Standards Update</vt:lpstr>
      <vt:lpstr>K-12 Social Studies Standards Update</vt:lpstr>
      <vt:lpstr>Stay tuned…</vt:lpstr>
      <vt:lpstr> M-STEP Social Studies 2019</vt:lpstr>
      <vt:lpstr>The Life Cycle of a M-STEP Item</vt:lpstr>
      <vt:lpstr>This is the Michigan Item Bank System (IBS)</vt:lpstr>
      <vt:lpstr>PowerPoint Presentation</vt:lpstr>
      <vt:lpstr>Item Writing Basics</vt:lpstr>
      <vt:lpstr>Items Should</vt:lpstr>
      <vt:lpstr>Multiple Choice (MC) and Technology Enhanced (TE) Items Should</vt:lpstr>
      <vt:lpstr>Multiple Choice (MC) and Technology Enhanced (TE) Items</vt:lpstr>
      <vt:lpstr>Item Writer</vt:lpstr>
      <vt:lpstr>PowerPoint Presentation</vt:lpstr>
      <vt:lpstr>Item View – Content Review</vt:lpstr>
      <vt:lpstr>Item View – Bias Review</vt:lpstr>
      <vt:lpstr>Item Bank System – Accepted Item</vt:lpstr>
      <vt:lpstr>PowerPoint Presentation</vt:lpstr>
      <vt:lpstr>PowerPoint Presentation</vt:lpstr>
      <vt:lpstr>IteM DaTA Review</vt:lpstr>
      <vt:lpstr>Committee Reviews</vt:lpstr>
      <vt:lpstr>The Committee Review Game: Poor Example vs. Revised Example</vt:lpstr>
      <vt:lpstr>The Committee Review Game: Poor Example vs. Revised Example</vt:lpstr>
      <vt:lpstr>The Committee Review Game: Poor Example vs. Revised Example</vt:lpstr>
      <vt:lpstr>The Committee Review Game: Match the Standard</vt:lpstr>
      <vt:lpstr>The Committee Review Game: Match the Standard</vt:lpstr>
      <vt:lpstr>The Committee Review Game: Match the Standard</vt:lpstr>
      <vt:lpstr>The Committee Review Game: Match the Standard</vt:lpstr>
      <vt:lpstr>Blueprints, Test maps, and Rendering </vt:lpstr>
      <vt:lpstr>Test development </vt:lpstr>
      <vt:lpstr>Test development </vt:lpstr>
      <vt:lpstr>Test blueprints </vt:lpstr>
      <vt:lpstr>Blueprints and Forms – The beginning</vt:lpstr>
      <vt:lpstr>Blueprint Details</vt:lpstr>
      <vt:lpstr>Blueprint Layout</vt:lpstr>
      <vt:lpstr>IBS Magic</vt:lpstr>
      <vt:lpstr>IBS GENERATES TEST MAP </vt:lpstr>
      <vt:lpstr>A Test Form</vt:lpstr>
      <vt:lpstr>Test item/form review</vt:lpstr>
      <vt:lpstr>The Importance of Michigan Educators      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Assessments:  How are they Created?</dc:title>
  <dc:creator>Koenig, Scott (MDE)</dc:creator>
  <cp:lastModifiedBy>Jaquith, John (MDE)</cp:lastModifiedBy>
  <cp:revision>134</cp:revision>
  <cp:lastPrinted>2019-02-06T21:07:21Z</cp:lastPrinted>
  <dcterms:created xsi:type="dcterms:W3CDTF">2018-02-08T01:08:53Z</dcterms:created>
  <dcterms:modified xsi:type="dcterms:W3CDTF">2019-02-11T18:24:43Z</dcterms:modified>
</cp:coreProperties>
</file>